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8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9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9" r:id="rId3"/>
    <p:sldMasterId id="2147483701" r:id="rId4"/>
    <p:sldMasterId id="2147483717" r:id="rId5"/>
    <p:sldMasterId id="2147483734" r:id="rId6"/>
    <p:sldMasterId id="2147483756" r:id="rId7"/>
    <p:sldMasterId id="2147483778" r:id="rId8"/>
    <p:sldMasterId id="2147483793" r:id="rId9"/>
    <p:sldMasterId id="2147483808" r:id="rId10"/>
  </p:sldMasterIdLst>
  <p:notesMasterIdLst>
    <p:notesMasterId r:id="rId43"/>
  </p:notesMasterIdLst>
  <p:sldIdLst>
    <p:sldId id="274" r:id="rId11"/>
    <p:sldId id="275" r:id="rId12"/>
    <p:sldId id="276" r:id="rId13"/>
    <p:sldId id="261" r:id="rId14"/>
    <p:sldId id="262" r:id="rId15"/>
    <p:sldId id="264" r:id="rId16"/>
    <p:sldId id="281" r:id="rId17"/>
    <p:sldId id="282" r:id="rId18"/>
    <p:sldId id="277" r:id="rId19"/>
    <p:sldId id="268" r:id="rId20"/>
    <p:sldId id="269" r:id="rId21"/>
    <p:sldId id="270" r:id="rId22"/>
    <p:sldId id="271" r:id="rId23"/>
    <p:sldId id="272" r:id="rId24"/>
    <p:sldId id="273" r:id="rId25"/>
    <p:sldId id="278" r:id="rId26"/>
    <p:sldId id="279" r:id="rId27"/>
    <p:sldId id="283" r:id="rId28"/>
    <p:sldId id="284" r:id="rId29"/>
    <p:sldId id="285" r:id="rId30"/>
    <p:sldId id="280" r:id="rId31"/>
    <p:sldId id="294" r:id="rId32"/>
    <p:sldId id="286" r:id="rId33"/>
    <p:sldId id="292" r:id="rId34"/>
    <p:sldId id="295" r:id="rId35"/>
    <p:sldId id="288" r:id="rId36"/>
    <p:sldId id="289" r:id="rId37"/>
    <p:sldId id="290" r:id="rId38"/>
    <p:sldId id="291" r:id="rId39"/>
    <p:sldId id="293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64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RV-TOR\Cleanfarms\04%20Communications\Eleanor\Obsolete%20collection\Survey\BC\2012_bcgrower_surve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Ag-Retailer</c:v>
                </c:pt>
                <c:pt idx="1">
                  <c:v>Other</c:v>
                </c:pt>
                <c:pt idx="2">
                  <c:v>Grower Assoc.</c:v>
                </c:pt>
                <c:pt idx="3">
                  <c:v>Government</c:v>
                </c:pt>
                <c:pt idx="4">
                  <c:v>Radio</c:v>
                </c:pt>
                <c:pt idx="5">
                  <c:v>Newspaper</c:v>
                </c:pt>
                <c:pt idx="6">
                  <c:v>Brochure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0.28000000000000003</c:v>
                </c:pt>
                <c:pt idx="1">
                  <c:v>0.28000000000000003</c:v>
                </c:pt>
                <c:pt idx="2">
                  <c:v>0.18</c:v>
                </c:pt>
                <c:pt idx="3">
                  <c:v>0.1</c:v>
                </c:pt>
                <c:pt idx="4">
                  <c:v>7.0000000000000007E-2</c:v>
                </c:pt>
                <c:pt idx="5">
                  <c:v>0.05</c:v>
                </c:pt>
                <c:pt idx="6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603840"/>
        <c:axId val="237626112"/>
      </c:barChart>
      <c:catAx>
        <c:axId val="237603840"/>
        <c:scaling>
          <c:orientation val="minMax"/>
        </c:scaling>
        <c:delete val="0"/>
        <c:axPos val="b"/>
        <c:majorTickMark val="out"/>
        <c:minorTickMark val="none"/>
        <c:tickLblPos val="nextTo"/>
        <c:crossAx val="237626112"/>
        <c:crosses val="autoZero"/>
        <c:auto val="1"/>
        <c:lblAlgn val="ctr"/>
        <c:lblOffset val="100"/>
        <c:noMultiLvlLbl val="0"/>
      </c:catAx>
      <c:valAx>
        <c:axId val="237626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760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'BC overall'!$B$32</c:f>
              <c:strCache>
                <c:ptCount val="1"/>
                <c:pt idx="0">
                  <c:v>Solids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'BC overall'!$B$43:$E$43</c:f>
              <c:strCache>
                <c:ptCount val="4"/>
                <c:pt idx="0">
                  <c:v> 1-5 years</c:v>
                </c:pt>
                <c:pt idx="1">
                  <c:v>6-10 years</c:v>
                </c:pt>
                <c:pt idx="2">
                  <c:v>10+ years</c:v>
                </c:pt>
                <c:pt idx="3">
                  <c:v>Don’t Know </c:v>
                </c:pt>
              </c:strCache>
            </c:strRef>
          </c:cat>
          <c:val>
            <c:numRef>
              <c:f>'BC overall'!$B$40:$E$40</c:f>
              <c:numCache>
                <c:formatCode>0%</c:formatCode>
                <c:ptCount val="4"/>
                <c:pt idx="0">
                  <c:v>0.1</c:v>
                </c:pt>
                <c:pt idx="1">
                  <c:v>0.22666666666666666</c:v>
                </c:pt>
                <c:pt idx="2">
                  <c:v>0.62</c:v>
                </c:pt>
                <c:pt idx="3">
                  <c:v>5.3333333333333337E-2</c:v>
                </c:pt>
              </c:numCache>
            </c:numRef>
          </c:val>
        </c:ser>
        <c:ser>
          <c:idx val="1"/>
          <c:order val="1"/>
          <c:tx>
            <c:strRef>
              <c:f>'BC overall'!$B$42</c:f>
              <c:strCache>
                <c:ptCount val="1"/>
                <c:pt idx="0">
                  <c:v>Liquids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'BC overall'!$B$43:$E$43</c:f>
              <c:strCache>
                <c:ptCount val="4"/>
                <c:pt idx="0">
                  <c:v> 1-5 years</c:v>
                </c:pt>
                <c:pt idx="1">
                  <c:v>6-10 years</c:v>
                </c:pt>
                <c:pt idx="2">
                  <c:v>10+ years</c:v>
                </c:pt>
                <c:pt idx="3">
                  <c:v>Don’t Know </c:v>
                </c:pt>
              </c:strCache>
            </c:strRef>
          </c:cat>
          <c:val>
            <c:numRef>
              <c:f>'BC overall'!$B$50:$E$50</c:f>
              <c:numCache>
                <c:formatCode>0%</c:formatCode>
                <c:ptCount val="4"/>
                <c:pt idx="0">
                  <c:v>0.14084507042253522</c:v>
                </c:pt>
                <c:pt idx="1">
                  <c:v>0.28873239436619719</c:v>
                </c:pt>
                <c:pt idx="2">
                  <c:v>0.53521126760563376</c:v>
                </c:pt>
                <c:pt idx="3">
                  <c:v>3.5211267605633804E-2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011264"/>
        <c:axId val="278054016"/>
      </c:barChart>
      <c:catAx>
        <c:axId val="278011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78054016"/>
        <c:crosses val="autoZero"/>
        <c:auto val="1"/>
        <c:lblAlgn val="ctr"/>
        <c:lblOffset val="100"/>
        <c:noMultiLvlLbl val="0"/>
      </c:catAx>
      <c:valAx>
        <c:axId val="278054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27801126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Product too old/damaged</c:v>
                </c:pt>
                <c:pt idx="1">
                  <c:v>Inherited product</c:v>
                </c:pt>
                <c:pt idx="2">
                  <c:v>Registration withdrawn</c:v>
                </c:pt>
                <c:pt idx="3">
                  <c:v>Product replaced by another</c:v>
                </c:pt>
                <c:pt idx="4">
                  <c:v>Changed crops</c:v>
                </c:pt>
                <c:pt idx="5">
                  <c:v>No longer farming/use pesticide</c:v>
                </c:pt>
                <c:pt idx="6">
                  <c:v>Unsure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0.39</c:v>
                </c:pt>
                <c:pt idx="1">
                  <c:v>0.23</c:v>
                </c:pt>
                <c:pt idx="2">
                  <c:v>0.12</c:v>
                </c:pt>
                <c:pt idx="3">
                  <c:v>0.11</c:v>
                </c:pt>
                <c:pt idx="4">
                  <c:v>7.0000000000000007E-2</c:v>
                </c:pt>
                <c:pt idx="5">
                  <c:v>7.0000000000000007E-2</c:v>
                </c:pt>
                <c:pt idx="6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06740352"/>
        <c:axId val="406746240"/>
      </c:barChart>
      <c:catAx>
        <c:axId val="406740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06746240"/>
        <c:crosses val="autoZero"/>
        <c:auto val="1"/>
        <c:lblAlgn val="ctr"/>
        <c:lblOffset val="100"/>
        <c:noMultiLvlLbl val="0"/>
      </c:catAx>
      <c:valAx>
        <c:axId val="406746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06740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CD951-B057-487B-8E31-7E47BE2A362E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B335E-BC28-457B-A23F-F2045644E6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3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E2D6EAD-F979-43B9-A043-602D0609B671}" type="slidenum">
              <a:rPr lang="en-CA" smtClean="0"/>
              <a:pPr eaLnBrk="1" hangingPunct="1"/>
              <a:t>6</a:t>
            </a:fld>
            <a:endParaRPr lang="en-C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0FFDC25-E875-4D47-95DA-1F1CC797E59A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CC85A5F-F246-43FC-B05E-6189D8F63CB6}" type="slidenum">
              <a:rPr lang="en-CA" smtClean="0"/>
              <a:pPr eaLnBrk="1" hangingPunct="1"/>
              <a:t>22</a:t>
            </a:fld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http://www.ers.usda.gov/statefacts/us.htm for US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86FC18-D1E5-43B1-82FF-B305AC14CD6C}" type="slidenum">
              <a:rPr lang="en-CA">
                <a:solidFill>
                  <a:prstClr val="black"/>
                </a:solidFill>
              </a:rPr>
              <a:pPr eaLnBrk="1" hangingPunct="1"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770000C-863A-4BBA-8B75-A70F6CE59FA2}" type="slidenum">
              <a:rPr lang="en-CA">
                <a:solidFill>
                  <a:prstClr val="black"/>
                </a:solidFill>
              </a:rPr>
              <a:pPr eaLnBrk="1" hangingPunct="1"/>
              <a:t>8</a:t>
            </a:fld>
            <a:endParaRPr lang="en-C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EF2BCC9-5144-466A-B1AF-CBD5664D09CB}" type="slidenum">
              <a:rPr lang="en-CA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10</a:t>
            </a:fld>
            <a:endParaRPr lang="en-CA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03A3056-210E-432F-9BFD-57406B076A1B}" type="slidenum">
              <a:rPr lang="en-CA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11</a:t>
            </a:fld>
            <a:endParaRPr lang="en-CA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03A3056-210E-432F-9BFD-57406B076A1B}" type="slidenum">
              <a:rPr lang="en-CA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12</a:t>
            </a:fld>
            <a:endParaRPr lang="en-CA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03A3056-210E-432F-9BFD-57406B076A1B}" type="slidenum">
              <a:rPr lang="en-CA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13</a:t>
            </a:fld>
            <a:endParaRPr lang="en-CA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03A3056-210E-432F-9BFD-57406B076A1B}" type="slidenum">
              <a:rPr lang="en-CA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14</a:t>
            </a:fld>
            <a:endParaRPr lang="en-CA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03A3056-210E-432F-9BFD-57406B076A1B}" type="slidenum">
              <a:rPr lang="en-CA" sz="1200">
                <a:solidFill>
                  <a:srgbClr val="000000"/>
                </a:solidFill>
                <a:cs typeface="Arial" pitchFamily="34" charset="0"/>
              </a:rPr>
              <a:pPr eaLnBrk="1" hangingPunct="1"/>
              <a:t>15</a:t>
            </a:fld>
            <a:endParaRPr lang="en-CA" sz="12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29674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3980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27922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2276872"/>
            <a:ext cx="2781945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823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A7BAEB7B-050D-41F6-A79B-4AC3CE217E87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797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E428-474D-4A8F-AAA1-9D6396055FA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3DB7-869C-4A71-B1CF-C58429206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670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3796382A-951C-4EF3-8D64-FAB109BB1E93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782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74713" y="30591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72C7E-BA3F-4333-93E1-0C4D2A6238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8BB5-5418-4522-AB14-C34A581427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0836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3718044F-18EA-43F5-805D-5034419C5A86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874713" y="30591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E686D0-A3F6-450A-B2A9-7811629F85A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6D28-0B2D-475D-8C5B-5B1A430AA8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86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FB77C4-3AF8-4135-B641-D6B1D91042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E1C3-971B-47C6-9B38-EAC15E18B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899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4E72C91E-B30E-412F-959F-3C5FAC0EA00C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94D3C-5024-4105-BE7B-F1AE508C048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5BA5-DAAF-4A44-9863-4121E35843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887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A982B7-65C3-40CE-A72B-CD48C11637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80E9-97C9-4190-8EB3-A1BE9041E9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500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12CED880-6513-46A0-A999-8ADE69FFD33D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126AEC-905D-48A5-BFA6-5833B3295D6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1EBB-D01E-4DD9-BEE0-2A31CA681E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452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D5C3F-25CC-4A91-BD9D-55E841CE36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2D5A-5F16-4D2C-AED0-231E10E154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24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021BB2-1D38-4BD7-B382-F114D120BBF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0406-C6F3-4B24-8EF2-CF571DA5CA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971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35BA-C224-4B1F-A36B-73F0977F8C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F7DC-3081-488B-90C7-662EB014CA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851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89B0ECB5-4FF2-440A-AFE4-98CE984626D9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55919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D8812156-9BA1-45FB-81B1-33C205658140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1017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2DA2-3BA8-4B8E-A251-2862EC55C53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1109-569B-41FD-BD21-2BF0429E05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3497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E955E37E-9456-47C0-80B2-B8EBBFFAAB90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1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259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976A-2F61-466A-BA0F-05AA9EFF485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C234-EC2B-483C-ACF1-8F7337BC77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9009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9C141E41-7881-47AC-85E6-93D428329407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1850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84A5-FD96-45BB-A1C8-8431EB3281C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45D9-E0D4-421C-86D5-F02925C76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84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FA45F047-C3F3-4B5B-986B-F562C7505B23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12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115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CD73-EF1F-4ACF-89CA-BC37A8D3AB2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C136-CBD5-418A-911C-2B2116D8C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9083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A7BAEB7B-050D-41F6-A79B-4AC3CE217E87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8033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E428-474D-4A8F-AAA1-9D6396055FA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3DB7-869C-4A71-B1CF-C58429206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9471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3796382A-951C-4EF3-8D64-FAB109BB1E93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73485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29674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7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65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693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1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78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ean_farms_slide_design_v5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88424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29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37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75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1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27922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2276872"/>
            <a:ext cx="2781945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6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9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3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5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8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29674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7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40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78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32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0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ean_farms_slide_design_v5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88424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18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3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7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2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27922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2276872"/>
            <a:ext cx="2781945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5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609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021BB2-1D38-4BD7-B382-F114D120BBF7}" type="datetime1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0406-C6F3-4B24-8EF2-CF571DA5C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0022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89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8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5"/>
            <a:ext cx="6982544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29674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1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5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9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5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7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ean_farms_slide_design_v5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88424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6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6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130426"/>
            <a:ext cx="6982544" cy="147002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886200"/>
            <a:ext cx="6296744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4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27922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2276872"/>
            <a:ext cx="2781945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88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29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4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7"/>
            <a:ext cx="9144000" cy="68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4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74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4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76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4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30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39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74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ean_farms_slide_design_v5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844825"/>
            <a:ext cx="388424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5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0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9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4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8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27922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0729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2276873"/>
            <a:ext cx="2781945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3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41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0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60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068960"/>
            <a:ext cx="6923112" cy="85496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8"/>
            <a:ext cx="9144000" cy="683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21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39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hangingPunct="0">
              <a:defRPr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848FD40-B7C0-487A-B5C3-F510A4248DAE}" type="datetimeFigureOut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2/6/2013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718044F-18EA-43F5-805D-5034419C5A86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874713" y="30591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E686D0-A3F6-450A-B2A9-7811629F85A0}" type="datetime1">
              <a:rPr lang="en-US"/>
              <a:pPr>
                <a:defRPr/>
              </a:pPr>
              <a:t>2/6/2013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6D28-0B2D-475D-8C5B-5B1A430AA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6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74713" y="30591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72C7E-BA3F-4333-93E1-0C4D2A6238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8BB5-5418-4522-AB14-C34A581427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428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3718044F-18EA-43F5-805D-5034419C5A86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874713" y="30591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E686D0-A3F6-450A-B2A9-7811629F85A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6D28-0B2D-475D-8C5B-5B1A430AA8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35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FB77C4-3AF8-4135-B641-D6B1D91042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E1C3-971B-47C6-9B38-EAC15E18B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00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4E72C91E-B30E-412F-959F-3C5FAC0EA00C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94D3C-5024-4105-BE7B-F1AE508C048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5BA5-DAAF-4A44-9863-4121E35843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30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A982B7-65C3-40CE-A72B-CD48C11637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80E9-97C9-4190-8EB3-A1BE9041E9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1865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12CED880-6513-46A0-A999-8ADE69FFD33D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126AEC-905D-48A5-BFA6-5833B3295D6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1EBB-D01E-4DD9-BEE0-2A31CA681E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519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D5C3F-25CC-4A91-BD9D-55E841CE36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2D5A-5F16-4D2C-AED0-231E10E154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519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021BB2-1D38-4BD7-B382-F114D120BBF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0406-C6F3-4B24-8EF2-CF571DA5CA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404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35BA-C224-4B1F-A36B-73F0977F8C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F7DC-3081-488B-90C7-662EB014CA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147248" cy="864096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955973"/>
            <a:ext cx="8147248" cy="3993307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439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89B0ECB5-4FF2-440A-AFE4-98CE984626D9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6325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D8812156-9BA1-45FB-81B1-33C205658140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925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2DA2-3BA8-4B8E-A251-2862EC55C53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1109-569B-41FD-BD21-2BF0429E05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371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E955E37E-9456-47C0-80B2-B8EBBFFAAB90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1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85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976A-2F61-466A-BA0F-05AA9EFF485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C234-EC2B-483C-ACF1-8F7337BC77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494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9C141E41-7881-47AC-85E6-93D428329407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97542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84A5-FD96-45BB-A1C8-8431EB3281C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45D9-E0D4-421C-86D5-F02925C76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2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FA45F047-C3F3-4B5B-986B-F562C7505B23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12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5557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CD73-EF1F-4ACF-89CA-BC37A8D3AB2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C136-CBD5-418A-911C-2B2116D8C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3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A7BAEB7B-050D-41F6-A79B-4AC3CE217E87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9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5156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FE428-474D-4A8F-AAA1-9D6396055FA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23DB7-869C-4A71-B1CF-C58429206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008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3796382A-951C-4EF3-8D64-FAB109BB1E93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15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orp_main_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Corp_main_logo_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6566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85800" y="1316038"/>
            <a:ext cx="5257800" cy="1219200"/>
          </a:xfrm>
        </p:spPr>
        <p:txBody>
          <a:bodyPr/>
          <a:lstStyle>
            <a:lvl1pPr>
              <a:defRPr sz="3600">
                <a:solidFill>
                  <a:srgbClr val="439B3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90800"/>
            <a:ext cx="5257800" cy="381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124B2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372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423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5683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20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9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16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2075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183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ean_farms_slide_design_v5-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844824"/>
            <a:ext cx="388424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516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35540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37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398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1ED6D5-7DCF-46CC-BFB0-A555D11F24F5}" type="datetime1">
              <a:rPr lang="en-US" sz="240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2/6/2013</a:t>
            </a:fld>
            <a:endParaRPr lang="en-US" sz="24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527CB2-53B8-4088-B3EA-40D0A3023832}" type="slidenum">
              <a:rPr lang="en-US" sz="240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726464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eaLnBrk="0" hangingPunct="0">
              <a:defRPr/>
            </a:pPr>
            <a:fld id="{5848FD40-B7C0-487A-B5C3-F510A4248DAE}" type="datetimeFigureOut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eaLnBrk="0" hangingPunct="0">
                <a:defRPr/>
              </a:pPr>
              <a:t>2/6/2013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0" hangingPunct="0">
              <a:defRPr/>
            </a:pPr>
            <a:fld id="{9CFD5482-22DC-4DC1-92DE-437662A029A1}" type="slidenum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algn="r" eaLnBrk="0" hangingPunct="0">
                <a:defRPr/>
              </a:pPr>
              <a:t>‹#›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386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eaLnBrk="0" hangingPunct="0">
              <a:defRPr/>
            </a:pPr>
            <a:fld id="{5848FD40-B7C0-487A-B5C3-F510A4248DAE}" type="datetimeFigureOut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eaLnBrk="0" hangingPunct="0">
                <a:defRPr/>
              </a:pPr>
              <a:t>2/6/2013</a:t>
            </a:fld>
            <a:endParaRPr lang="en-US" sz="12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0" hangingPunct="0">
              <a:defRPr/>
            </a:pPr>
            <a:fld id="{F0E1C597-9530-48BD-AA63-C6BF740D5E4B}" type="slidenum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algn="r" eaLnBrk="0" hangingPunct="0">
                <a:defRPr/>
              </a:pPr>
              <a:t>‹#›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247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eaLnBrk="0" hangingPunct="0">
              <a:defRPr/>
            </a:pPr>
            <a:fld id="{5848FD40-B7C0-487A-B5C3-F510A4248DAE}" type="datetimeFigureOut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eaLnBrk="0" hangingPunct="0">
                <a:defRPr/>
              </a:pPr>
              <a:t>2/6/2013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0" hangingPunct="0">
              <a:defRPr/>
            </a:pPr>
            <a:fld id="{50E6B8E4-17B8-45FE-ACDD-FEA005979EF9}" type="slidenum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algn="r" eaLnBrk="0" hangingPunct="0">
                <a:defRPr/>
              </a:pPr>
              <a:t>‹#›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C85DB2-734E-48F3-A5C1-C3D9472411C8}" type="datetime1">
              <a:rPr lang="en-US" sz="240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2/6/2013</a:t>
            </a:fld>
            <a:endParaRPr lang="en-US" sz="240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D0DA03-CF3F-41E5-AFEC-CD1DFBA7DE12}" type="slidenum">
              <a:rPr lang="en-US" sz="240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61055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Corp_main_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0" descr="Corp_main_logo_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865663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3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685800" y="1316038"/>
            <a:ext cx="5257800" cy="1219200"/>
          </a:xfrm>
        </p:spPr>
        <p:txBody>
          <a:bodyPr/>
          <a:lstStyle>
            <a:lvl1pPr>
              <a:defRPr sz="3600">
                <a:solidFill>
                  <a:srgbClr val="439B3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590800"/>
            <a:ext cx="5257800" cy="381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124B2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632271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13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58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535113"/>
            <a:ext cx="388582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174875"/>
            <a:ext cx="38858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317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115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169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450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6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647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1392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7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28600"/>
            <a:ext cx="20764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600"/>
            <a:ext cx="60769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68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21ED6D5-7DCF-46CC-BFB0-A555D11F24F5}" type="datetime1">
              <a:rPr lang="en-US" sz="240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2/6/2013</a:t>
            </a:fld>
            <a:endParaRPr lang="en-US" sz="24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527CB2-53B8-4088-B3EA-40D0A3023832}" type="slidenum">
              <a:rPr lang="en-US" sz="240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55553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eaLnBrk="0" hangingPunct="0">
              <a:defRPr/>
            </a:pPr>
            <a:fld id="{5848FD40-B7C0-487A-B5C3-F510A4248DAE}" type="datetimeFigureOut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eaLnBrk="0" hangingPunct="0">
                <a:defRPr/>
              </a:pPr>
              <a:t>2/6/2013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0" hangingPunct="0">
              <a:defRPr/>
            </a:pPr>
            <a:fld id="{9CFD5482-22DC-4DC1-92DE-437662A029A1}" type="slidenum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algn="r" eaLnBrk="0" hangingPunct="0">
                <a:defRPr/>
              </a:pPr>
              <a:t>‹#›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1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998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eaLnBrk="0" hangingPunct="0">
              <a:defRPr/>
            </a:pPr>
            <a:fld id="{5848FD40-B7C0-487A-B5C3-F510A4248DAE}" type="datetimeFigureOut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eaLnBrk="0" hangingPunct="0">
                <a:defRPr/>
              </a:pPr>
              <a:t>2/6/2013</a:t>
            </a:fld>
            <a:endParaRPr lang="en-US" sz="1200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0" hangingPunct="0">
              <a:defRPr/>
            </a:pPr>
            <a:fld id="{F0E1C597-9530-48BD-AA63-C6BF740D5E4B}" type="slidenum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algn="r" eaLnBrk="0" hangingPunct="0">
                <a:defRPr/>
              </a:pPr>
              <a:t>‹#›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9012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eaLnBrk="0" hangingPunct="0">
              <a:defRPr/>
            </a:pPr>
            <a:fld id="{5848FD40-B7C0-487A-B5C3-F510A4248DAE}" type="datetimeFigureOut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eaLnBrk="0" hangingPunct="0">
                <a:defRPr/>
              </a:pPr>
              <a:t>2/6/2013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eaLnBrk="0" hangingPunct="0">
              <a:defRPr/>
            </a:pPr>
            <a:fld id="{50E6B8E4-17B8-45FE-ACDD-FEA005979EF9}" type="slidenum">
              <a:rPr lang="en-US" sz="1200" smtClean="0">
                <a:solidFill>
                  <a:srgbClr val="000000">
                    <a:tint val="75000"/>
                  </a:srgbClr>
                </a:solidFill>
              </a:rPr>
              <a:pPr algn="r" eaLnBrk="0" hangingPunct="0">
                <a:defRPr/>
              </a:pPr>
              <a:t>‹#›</a:t>
            </a:fld>
            <a:endParaRPr lang="en-US" sz="120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EC85DB2-734E-48F3-A5C1-C3D9472411C8}" type="datetime1">
              <a:rPr lang="en-US" sz="240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2/6/2013</a:t>
            </a:fld>
            <a:endParaRPr lang="en-US" sz="240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MS PGothic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6D0DA03-CF3F-41E5-AFEC-CD1DFBA7DE12}" type="slidenum">
              <a:rPr lang="en-US" sz="240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110927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74713" y="30591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A72C7E-BA3F-4333-93E1-0C4D2A62384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A8BB5-5418-4522-AB14-C34A581427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816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3718044F-18EA-43F5-805D-5034419C5A86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8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874713" y="30591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E686D0-A3F6-450A-B2A9-7811629F85A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6D28-0B2D-475D-8C5B-5B1A430AA8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71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FB77C4-3AF8-4135-B641-D6B1D91042A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E1C3-971B-47C6-9B38-EAC15E18B2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9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4E72C91E-B30E-412F-959F-3C5FAC0EA00C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694D3C-5024-4105-BE7B-F1AE508C048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5BA5-DAAF-4A44-9863-4121E358435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150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CA982B7-65C3-40CE-A72B-CD48C116371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780E9-97C9-4190-8EB3-A1BE9041E9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384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12CED880-6513-46A0-A999-8ADE69FFD33D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9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126AEC-905D-48A5-BFA6-5833B3295D62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1EBB-D01E-4DD9-BEE0-2A31CA681E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155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cs typeface="Arial" pitchFamily="34" charset="0"/>
              </a:defRPr>
            </a:lvl1pPr>
            <a:lvl2pPr>
              <a:defRPr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D5C3F-25CC-4A91-BD9D-55E841CE36D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A2D5A-5F16-4D2C-AED0-231E10E154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6109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021BB2-1D38-4BD7-B382-F114D120BBF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B0406-C6F3-4B24-8EF2-CF571DA5CA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9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8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35BA-C224-4B1F-A36B-73F0977F8C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F7DC-3081-488B-90C7-662EB014CA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777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89B0ECB5-4FF2-440A-AFE4-98CE984626D9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4546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D8812156-9BA1-45FB-81B1-33C205658140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194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C72DA2-3BA8-4B8E-A251-2862EC55C53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D1109-569B-41FD-BD21-2BF0429E05B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6497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E955E37E-9456-47C0-80B2-B8EBBFFAAB90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17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1143000"/>
          </a:xfrm>
        </p:spPr>
        <p:txBody>
          <a:bodyPr>
            <a:noAutofit/>
          </a:bodyPr>
          <a:lstStyle>
            <a:lvl1pPr algn="r">
              <a:defRPr sz="4400" baseline="0">
                <a:solidFill>
                  <a:srgbClr val="008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710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976A-2F61-466A-BA0F-05AA9EFF485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C234-EC2B-483C-ACF1-8F7337BC77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942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9C141E41-7881-47AC-85E6-93D428329407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4713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A84A5-FD96-45BB-A1C8-8431EB3281C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45D9-E0D4-421C-86D5-F02925C769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655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 -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874713" y="4559300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>
              <a:defRPr sz="4000" b="1" cap="all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>
              <a:defRPr/>
            </a:pPr>
            <a:fld id="{5848FD40-B7C0-487A-B5C3-F510A4248DAE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>
                <a:defRPr/>
              </a:pPr>
              <a:t>2/6/2013</a:t>
            </a:fld>
            <a:endParaRPr lang="en-US" sz="1200" dirty="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>
              <a:defRPr/>
            </a:pPr>
            <a:fld id="{FA45F047-C3F3-4B5B-986B-F562C7505B23}" type="slidenum">
              <a:rPr lang="en-US" sz="1200" smtClean="0">
                <a:solidFill>
                  <a:prstClr val="black">
                    <a:tint val="75000"/>
                  </a:prstClr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en-US" sz="1200">
              <a:solidFill>
                <a:prstClr val="black">
                  <a:tint val="75000"/>
                </a:prstClr>
              </a:solidFill>
              <a:cs typeface="Arial" pitchFamily="34" charset="0"/>
            </a:endParaRPr>
          </a:p>
        </p:txBody>
      </p:sp>
      <p:pic>
        <p:nvPicPr>
          <p:cNvPr id="12" name="Picture 1" descr="image0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8860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38372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0CD73-EF1F-4ACF-89CA-BC37A8D3AB2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DC136-CBD5-418A-911C-2B2116D8CEE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07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13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63.xml"/><Relationship Id="rId2" Type="http://schemas.openxmlformats.org/officeDocument/2006/relationships/slideLayout" Target="../slideLayouts/slideLayout15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Relationship Id="rId14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1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112.xml"/><Relationship Id="rId19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Relationship Id="rId22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989856"/>
            <a:ext cx="807524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16833"/>
            <a:ext cx="807524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16D3-344A-4879-8A77-7E7F6FC31076}" type="datetimeFigureOut">
              <a:rPr lang="en-CA" smtClean="0"/>
              <a:pPr/>
              <a:t>06/02/2013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872C-C5D8-40C0-A797-53607DCF983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05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78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989856"/>
            <a:ext cx="807524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16833"/>
            <a:ext cx="807524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0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"/>
            <a:ext cx="9144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989856"/>
            <a:ext cx="8075240" cy="854968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16833"/>
            <a:ext cx="8075240" cy="4176464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914353"/>
              <a:t>05/02/2013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 defTabSz="914353"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9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733" r:id="rId15"/>
  </p:sldLayoutIdLst>
  <p:timing>
    <p:tnLst>
      <p:par>
        <p:cTn id="1" dur="indefinite" restart="never" nodeType="tmRoot"/>
      </p:par>
    </p:tnLst>
  </p:timing>
  <p:txStyles>
    <p:titleStyle>
      <a:lvl1pPr algn="l" defTabSz="914353" rtl="0" eaLnBrk="1" latinLnBrk="0" hangingPunct="1">
        <a:spcBef>
          <a:spcPct val="0"/>
        </a:spcBef>
        <a:buNone/>
        <a:defRPr sz="4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j-ea"/>
          <a:cs typeface="+mj-cs"/>
        </a:defRPr>
      </a:lvl1pPr>
    </p:titleStyle>
    <p:bodyStyle>
      <a:lvl1pPr marL="342882" indent="-342882" algn="l" defTabSz="91435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1pPr>
      <a:lvl2pPr marL="742912" indent="-285736" algn="l" defTabSz="91435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3B3765-424A-46E3-AC8A-021125C4AF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5AB6C-65E1-449F-B90D-0E5B8471C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32" name="Picture 6" descr="cleanfarms-mascot-static-rgb.tif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73700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obsolete illustration.tif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26038"/>
            <a:ext cx="20828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8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Wheat_head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Slide Number Placeholder 3"/>
          <p:cNvSpPr>
            <a:spLocks/>
          </p:cNvSpPr>
          <p:nvPr userDrawn="1"/>
        </p:nvSpPr>
        <p:spPr bwMode="auto">
          <a:xfrm>
            <a:off x="381000" y="6345238"/>
            <a:ext cx="3841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DAC3B98-32B1-4DDC-9ABD-D16A9CC9E62A}" type="slidenum">
              <a:rPr lang="en-US" sz="1100" smtClean="0">
                <a:solidFill>
                  <a:srgbClr val="808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4" name="Picture 15" descr="Corp_footer_logo_150dpi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6145213"/>
            <a:ext cx="16446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Wheat_heade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5791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Slide Number Placeholder 3"/>
          <p:cNvSpPr>
            <a:spLocks/>
          </p:cNvSpPr>
          <p:nvPr userDrawn="1"/>
        </p:nvSpPr>
        <p:spPr bwMode="auto">
          <a:xfrm>
            <a:off x="381000" y="6345238"/>
            <a:ext cx="3841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DAC3B98-32B1-4DDC-9ABD-D16A9CC9E62A}" type="slidenum">
              <a:rPr lang="en-US" sz="1100" smtClean="0">
                <a:solidFill>
                  <a:srgbClr val="80808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54" name="Picture 15" descr="Corp_footer_logo_150dpi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6145213"/>
            <a:ext cx="16446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44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3B3765-424A-46E3-AC8A-021125C4AF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5AB6C-65E1-449F-B90D-0E5B8471C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32" name="Picture 6" descr="cleanfarms-mascot-static-rgb.tif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73700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obsolete illustration.tif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26038"/>
            <a:ext cx="20828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4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3B3765-424A-46E3-AC8A-021125C4AFC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2/6/2013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F5AB6C-65E1-449F-B90D-0E5B8471CD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31" name="Rectangle 6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032" name="Picture 6" descr="cleanfarms-mascot-static-rgb.tif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73700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7" descr="obsolete illustration.tif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26038"/>
            <a:ext cx="20828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989856"/>
            <a:ext cx="807524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16833"/>
            <a:ext cx="807524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9144000" cy="685264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560" y="989856"/>
            <a:ext cx="807524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1916833"/>
            <a:ext cx="8075240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F16D3-344A-4879-8A77-7E7F6FC31076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07/02/2013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872C-C5D8-40C0-A797-53607DCF983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8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3">
              <a:lumMod val="75000"/>
            </a:schemeClr>
          </a:solidFill>
          <a:latin typeface="Franklin Gothic Demi Con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hurstr@cleanfarms.ca" TargetMode="Externa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16.png"/><Relationship Id="rId18" Type="http://schemas.openxmlformats.org/officeDocument/2006/relationships/image" Target="../media/image29.jpeg"/><Relationship Id="rId26" Type="http://schemas.openxmlformats.org/officeDocument/2006/relationships/image" Target="../media/image37.jpeg"/><Relationship Id="rId3" Type="http://schemas.openxmlformats.org/officeDocument/2006/relationships/image" Target="../media/image18.gif"/><Relationship Id="rId21" Type="http://schemas.openxmlformats.org/officeDocument/2006/relationships/image" Target="../media/image32.jpeg"/><Relationship Id="rId34" Type="http://schemas.openxmlformats.org/officeDocument/2006/relationships/image" Target="../media/image45.jpeg"/><Relationship Id="rId7" Type="http://schemas.openxmlformats.org/officeDocument/2006/relationships/image" Target="../media/image22.jpeg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tiff"/><Relationship Id="rId11" Type="http://schemas.openxmlformats.org/officeDocument/2006/relationships/image" Target="../media/image26.jpeg"/><Relationship Id="rId24" Type="http://schemas.openxmlformats.org/officeDocument/2006/relationships/image" Target="../media/image35.png"/><Relationship Id="rId32" Type="http://schemas.openxmlformats.org/officeDocument/2006/relationships/image" Target="../media/image43.jpeg"/><Relationship Id="rId5" Type="http://schemas.openxmlformats.org/officeDocument/2006/relationships/image" Target="../media/image20.png"/><Relationship Id="rId15" Type="http://schemas.openxmlformats.org/officeDocument/2006/relationships/image" Target="../media/image17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9.jpeg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33.jpeg"/><Relationship Id="rId27" Type="http://schemas.openxmlformats.org/officeDocument/2006/relationships/image" Target="../media/image38.jpeg"/><Relationship Id="rId30" Type="http://schemas.openxmlformats.org/officeDocument/2006/relationships/image" Target="../media/image41.jpeg"/><Relationship Id="rId35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 txBox="1">
            <a:spLocks/>
          </p:cNvSpPr>
          <p:nvPr/>
        </p:nvSpPr>
        <p:spPr bwMode="auto">
          <a:xfrm>
            <a:off x="685800" y="1752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CA" sz="4400" dirty="0"/>
              <a:t>Canadian Obsolete Stocks Program and the Inclusion of Animal Health Products</a:t>
            </a:r>
            <a:endParaRPr lang="en-US" sz="4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8435" name="Subtitle 4"/>
          <p:cNvSpPr txBox="1">
            <a:spLocks/>
          </p:cNvSpPr>
          <p:nvPr/>
        </p:nvSpPr>
        <p:spPr bwMode="auto">
          <a:xfrm>
            <a:off x="1371600" y="3657600"/>
            <a:ext cx="7592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CA" sz="2400" dirty="0" smtClean="0"/>
          </a:p>
          <a:p>
            <a:r>
              <a:rPr lang="en-CA" sz="2000" dirty="0" smtClean="0"/>
              <a:t>The </a:t>
            </a:r>
            <a:r>
              <a:rPr lang="en-CA" sz="2000" dirty="0"/>
              <a:t>Pesticide Stewardship Alliance Conference </a:t>
            </a:r>
          </a:p>
          <a:p>
            <a:r>
              <a:rPr lang="en-CA" sz="2000" dirty="0"/>
              <a:t>Mobile, AL</a:t>
            </a:r>
          </a:p>
          <a:p>
            <a:r>
              <a:rPr lang="en-CA" sz="2000" dirty="0"/>
              <a:t>February 7, 2013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3200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000" i="1" dirty="0">
                <a:latin typeface="Calibri" pitchFamily="34" charset="0"/>
              </a:rPr>
              <a:t>Russel Hurst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2000" i="1" dirty="0" smtClean="0">
                <a:latin typeface="Calibri" pitchFamily="34" charset="0"/>
              </a:rPr>
              <a:t>CleanFARMS</a:t>
            </a:r>
            <a:endParaRPr lang="en-US" sz="2000" i="1" dirty="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</a:pPr>
            <a:r>
              <a:rPr lang="en-US" sz="3200" dirty="0">
                <a:latin typeface="Calibri" pitchFamily="34" charset="0"/>
              </a:rPr>
              <a:t/>
            </a:r>
            <a:br>
              <a:rPr lang="en-US" sz="3200" dirty="0">
                <a:latin typeface="Calibri" pitchFamily="34" charset="0"/>
              </a:rPr>
            </a:br>
            <a:endParaRPr lang="en-US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</a:rPr>
              <a:t>Obsolete Pesticide Collection Program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503363"/>
            <a:ext cx="5053012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New Brunswick Summary</a:t>
            </a:r>
          </a:p>
          <a:p>
            <a:pPr>
              <a:defRPr/>
            </a:pPr>
            <a:r>
              <a:rPr lang="en-US" dirty="0" smtClean="0"/>
              <a:t>Hosted at 12 </a:t>
            </a:r>
            <a:r>
              <a:rPr lang="en-US" dirty="0" err="1" smtClean="0"/>
              <a:t>ag</a:t>
            </a:r>
            <a:r>
              <a:rPr lang="en-US" dirty="0" smtClean="0"/>
              <a:t> retails for a period of 2 weeks in Oct ’12</a:t>
            </a:r>
          </a:p>
          <a:p>
            <a:pPr>
              <a:defRPr/>
            </a:pPr>
            <a:r>
              <a:rPr lang="en-US" dirty="0" smtClean="0"/>
              <a:t>Program funded by CleanFARMS (</a:t>
            </a:r>
            <a:r>
              <a:rPr lang="en-US" dirty="0" err="1" smtClean="0"/>
              <a:t>govt</a:t>
            </a:r>
            <a:r>
              <a:rPr lang="en-US" dirty="0" smtClean="0"/>
              <a:t> funding in Atlantic Canada has ceased)</a:t>
            </a:r>
          </a:p>
          <a:p>
            <a:pPr>
              <a:defRPr/>
            </a:pPr>
            <a:r>
              <a:rPr lang="en-US" b="1" dirty="0" smtClean="0"/>
              <a:t>13,370 </a:t>
            </a:r>
            <a:r>
              <a:rPr lang="en-US" b="1" dirty="0" err="1" smtClean="0"/>
              <a:t>kgs</a:t>
            </a:r>
            <a:r>
              <a:rPr lang="en-US" b="1" dirty="0" smtClean="0"/>
              <a:t> </a:t>
            </a:r>
            <a:r>
              <a:rPr lang="en-US" dirty="0" smtClean="0"/>
              <a:t>collected ($51K)</a:t>
            </a:r>
          </a:p>
          <a:p>
            <a:pPr lvl="1">
              <a:defRPr/>
            </a:pPr>
            <a:r>
              <a:rPr lang="en-US" dirty="0" smtClean="0"/>
              <a:t>7,010 Kg (‘07</a:t>
            </a:r>
            <a:r>
              <a:rPr lang="en-US" dirty="0" smtClean="0"/>
              <a:t>)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8534400" y="5867400"/>
            <a:ext cx="22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088" y="1828800"/>
            <a:ext cx="2754312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6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</a:rPr>
              <a:t>Obsolete Pesticide Collection Program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503363"/>
            <a:ext cx="5053012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Nova Scotia Summary</a:t>
            </a:r>
          </a:p>
          <a:p>
            <a:pPr>
              <a:defRPr/>
            </a:pPr>
            <a:r>
              <a:rPr lang="en-US" dirty="0" smtClean="0"/>
              <a:t>Hosted at 12 </a:t>
            </a:r>
            <a:r>
              <a:rPr lang="en-US" dirty="0" err="1" smtClean="0"/>
              <a:t>ag</a:t>
            </a:r>
            <a:r>
              <a:rPr lang="en-US" dirty="0" smtClean="0"/>
              <a:t> retails for a period of 2 weeks in Nov ’12</a:t>
            </a:r>
          </a:p>
          <a:p>
            <a:pPr>
              <a:defRPr/>
            </a:pPr>
            <a:r>
              <a:rPr lang="en-US" dirty="0" smtClean="0"/>
              <a:t>Program funded by CleanFARMS (</a:t>
            </a:r>
            <a:r>
              <a:rPr lang="en-US" dirty="0" err="1" smtClean="0"/>
              <a:t>govt</a:t>
            </a:r>
            <a:r>
              <a:rPr lang="en-US" dirty="0" smtClean="0"/>
              <a:t> funding in Atlantic Canada has ceased)</a:t>
            </a:r>
          </a:p>
          <a:p>
            <a:pPr>
              <a:defRPr/>
            </a:pPr>
            <a:r>
              <a:rPr lang="en-US" b="1" dirty="0" smtClean="0"/>
              <a:t>13,829 </a:t>
            </a:r>
            <a:r>
              <a:rPr lang="en-US" b="1" dirty="0" err="1" smtClean="0"/>
              <a:t>kgs</a:t>
            </a:r>
            <a:r>
              <a:rPr lang="en-US" b="1" dirty="0" smtClean="0"/>
              <a:t> </a:t>
            </a:r>
            <a:r>
              <a:rPr lang="en-US" dirty="0" smtClean="0"/>
              <a:t>collected ($53K)</a:t>
            </a:r>
          </a:p>
          <a:p>
            <a:pPr lvl="1">
              <a:defRPr/>
            </a:pPr>
            <a:r>
              <a:rPr lang="en-US" dirty="0" smtClean="0"/>
              <a:t>16,132 </a:t>
            </a:r>
            <a:r>
              <a:rPr lang="en-US" dirty="0" err="1" smtClean="0"/>
              <a:t>kgs</a:t>
            </a:r>
            <a:r>
              <a:rPr lang="en-US" dirty="0" smtClean="0"/>
              <a:t> (’07</a:t>
            </a:r>
            <a:r>
              <a:rPr lang="en-US" dirty="0"/>
              <a:t>)</a:t>
            </a: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8534400" y="5867400"/>
            <a:ext cx="22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12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2763"/>
            <a:ext cx="2643188" cy="408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5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</a:rPr>
              <a:t>Obsolete Pesticide Collection Program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503363"/>
            <a:ext cx="5053012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Manitoba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Hosted at </a:t>
            </a:r>
            <a:r>
              <a:rPr lang="en-US" dirty="0" smtClean="0"/>
              <a:t>20 </a:t>
            </a:r>
            <a:r>
              <a:rPr lang="en-US" dirty="0" err="1" smtClean="0"/>
              <a:t>ag</a:t>
            </a:r>
            <a:r>
              <a:rPr lang="en-US" dirty="0" smtClean="0"/>
              <a:t> retails </a:t>
            </a:r>
            <a:r>
              <a:rPr lang="en-US" dirty="0" smtClean="0"/>
              <a:t>from Oct 23-25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Program funded by CleanFARMS </a:t>
            </a:r>
            <a:r>
              <a:rPr lang="en-US" dirty="0" smtClean="0"/>
              <a:t>and MB </a:t>
            </a:r>
            <a:r>
              <a:rPr lang="en-US" dirty="0" err="1" smtClean="0"/>
              <a:t>Govt</a:t>
            </a:r>
            <a:r>
              <a:rPr lang="en-US" dirty="0" smtClean="0"/>
              <a:t> ($50K)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74,502 </a:t>
            </a:r>
            <a:r>
              <a:rPr lang="en-US" b="1" dirty="0" err="1" smtClean="0"/>
              <a:t>kgs</a:t>
            </a:r>
            <a:r>
              <a:rPr lang="en-US" b="1" dirty="0" smtClean="0"/>
              <a:t> </a:t>
            </a:r>
            <a:r>
              <a:rPr lang="en-US" dirty="0" smtClean="0"/>
              <a:t>collected, </a:t>
            </a:r>
          </a:p>
          <a:p>
            <a:pPr>
              <a:defRPr/>
            </a:pPr>
            <a:r>
              <a:rPr lang="en-US" b="1" dirty="0" smtClean="0"/>
              <a:t>340 </a:t>
            </a:r>
            <a:r>
              <a:rPr lang="en-US" b="1" dirty="0" err="1" smtClean="0"/>
              <a:t>kgs</a:t>
            </a:r>
            <a:r>
              <a:rPr lang="en-US" b="1" dirty="0" smtClean="0"/>
              <a:t> </a:t>
            </a:r>
            <a:r>
              <a:rPr lang="en-US" dirty="0" smtClean="0"/>
              <a:t>animal health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16,132 </a:t>
            </a:r>
            <a:r>
              <a:rPr lang="en-US" dirty="0" err="1" smtClean="0"/>
              <a:t>kgs</a:t>
            </a:r>
            <a:r>
              <a:rPr lang="en-US" dirty="0" smtClean="0"/>
              <a:t> (’07</a:t>
            </a:r>
            <a:r>
              <a:rPr lang="en-US" dirty="0"/>
              <a:t>)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8534400" y="5867400"/>
            <a:ext cx="22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881" y="1747310"/>
            <a:ext cx="2825293" cy="4288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82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</a:rPr>
              <a:t>Obsolete Pesticide Collection Program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503363"/>
            <a:ext cx="5053012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Saskatchewan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Hosted at </a:t>
            </a:r>
            <a:r>
              <a:rPr lang="en-US" dirty="0" smtClean="0"/>
              <a:t>22 </a:t>
            </a:r>
            <a:r>
              <a:rPr lang="en-US" dirty="0" err="1" smtClean="0"/>
              <a:t>ag</a:t>
            </a:r>
            <a:r>
              <a:rPr lang="en-US" dirty="0" smtClean="0"/>
              <a:t> retails </a:t>
            </a:r>
            <a:r>
              <a:rPr lang="en-US" dirty="0" smtClean="0"/>
              <a:t>from Oct 16-18 in northern half of province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Program funded by </a:t>
            </a:r>
            <a:r>
              <a:rPr lang="en-US" dirty="0" smtClean="0"/>
              <a:t>CleanFARMS (no government funding)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60,396 </a:t>
            </a:r>
            <a:r>
              <a:rPr lang="en-US" b="1" dirty="0" err="1" smtClean="0"/>
              <a:t>kgs</a:t>
            </a:r>
            <a:r>
              <a:rPr lang="en-US" b="1" dirty="0" smtClean="0"/>
              <a:t> </a:t>
            </a:r>
            <a:r>
              <a:rPr lang="en-US" dirty="0" smtClean="0"/>
              <a:t>collected</a:t>
            </a:r>
          </a:p>
          <a:p>
            <a:pPr lvl="1">
              <a:defRPr/>
            </a:pPr>
            <a:r>
              <a:rPr lang="en-US" dirty="0" smtClean="0"/>
              <a:t>35,355 </a:t>
            </a:r>
            <a:r>
              <a:rPr lang="en-US" dirty="0" err="1" smtClean="0"/>
              <a:t>Kgs</a:t>
            </a:r>
            <a:r>
              <a:rPr lang="en-US" dirty="0" smtClean="0"/>
              <a:t> in 2011 (Southern half)</a:t>
            </a:r>
          </a:p>
          <a:p>
            <a:pPr lvl="1">
              <a:defRPr/>
            </a:pPr>
            <a:r>
              <a:rPr lang="en-US" dirty="0" smtClean="0"/>
              <a:t>124,516 </a:t>
            </a:r>
            <a:r>
              <a:rPr lang="en-US" dirty="0" err="1" smtClean="0"/>
              <a:t>kgs</a:t>
            </a:r>
            <a:r>
              <a:rPr lang="en-US" dirty="0" smtClean="0"/>
              <a:t> in 2007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8534400" y="5867400"/>
            <a:ext cx="22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67" y="1850808"/>
            <a:ext cx="2726233" cy="4204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</a:rPr>
              <a:t>Obsolete Pesticide Collection Program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503363"/>
            <a:ext cx="5053012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Alberta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Hosted at </a:t>
            </a:r>
            <a:r>
              <a:rPr lang="en-US" dirty="0" smtClean="0"/>
              <a:t>22 </a:t>
            </a:r>
            <a:r>
              <a:rPr lang="en-US" dirty="0" err="1" smtClean="0"/>
              <a:t>ag</a:t>
            </a:r>
            <a:r>
              <a:rPr lang="en-US" dirty="0" smtClean="0"/>
              <a:t> retails </a:t>
            </a:r>
            <a:r>
              <a:rPr lang="en-US" dirty="0" smtClean="0"/>
              <a:t>from Oct 29-Nov 2 in southern half of province</a:t>
            </a:r>
          </a:p>
          <a:p>
            <a:pPr>
              <a:defRPr/>
            </a:pPr>
            <a:r>
              <a:rPr lang="en-US" dirty="0" smtClean="0"/>
              <a:t>One-day collections (9-4)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Program funded by </a:t>
            </a:r>
            <a:r>
              <a:rPr lang="en-US" dirty="0" smtClean="0"/>
              <a:t>CleanFARMS (no government funding)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66,3316 </a:t>
            </a:r>
            <a:r>
              <a:rPr lang="en-US" b="1" dirty="0" err="1" smtClean="0"/>
              <a:t>kgs</a:t>
            </a:r>
            <a:r>
              <a:rPr lang="en-US" b="1" dirty="0" smtClean="0"/>
              <a:t> </a:t>
            </a:r>
            <a:r>
              <a:rPr lang="en-US" dirty="0" smtClean="0"/>
              <a:t>collected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8534400" y="5867400"/>
            <a:ext cx="22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64666"/>
            <a:ext cx="2808312" cy="4345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44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810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Arial" pitchFamily="34" charset="0"/>
              </a:rPr>
              <a:t>Obsolete Pesticide Collection Program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33388" y="1503363"/>
            <a:ext cx="5053012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/>
              <a:t>British Columbia</a:t>
            </a:r>
            <a:endParaRPr lang="en-US" b="1" dirty="0" smtClean="0"/>
          </a:p>
          <a:p>
            <a:pPr>
              <a:defRPr/>
            </a:pPr>
            <a:r>
              <a:rPr lang="en-US" dirty="0" smtClean="0"/>
              <a:t>Hosted at </a:t>
            </a:r>
            <a:r>
              <a:rPr lang="en-US" dirty="0" smtClean="0"/>
              <a:t>14 collection locations in Interior, Okanagan, Kootenay and Peace Regions</a:t>
            </a:r>
          </a:p>
          <a:p>
            <a:pPr>
              <a:defRPr/>
            </a:pPr>
            <a:r>
              <a:rPr lang="en-US" dirty="0" smtClean="0"/>
              <a:t>Combination of </a:t>
            </a:r>
            <a:r>
              <a:rPr lang="en-US" dirty="0" err="1" smtClean="0"/>
              <a:t>ag</a:t>
            </a:r>
            <a:r>
              <a:rPr lang="en-US" dirty="0" smtClean="0"/>
              <a:t>-retailers, municipal sites &amp; fairgrounds</a:t>
            </a:r>
          </a:p>
          <a:p>
            <a:pPr>
              <a:defRPr/>
            </a:pPr>
            <a:r>
              <a:rPr lang="en-US" dirty="0" smtClean="0"/>
              <a:t>One-day collections (9-4)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Program funded by </a:t>
            </a:r>
            <a:r>
              <a:rPr lang="en-US" dirty="0" smtClean="0"/>
              <a:t>CleanFARMS (and BC Government $180K)</a:t>
            </a:r>
            <a:endParaRPr lang="en-US" dirty="0"/>
          </a:p>
          <a:p>
            <a:pPr>
              <a:defRPr/>
            </a:pPr>
            <a:r>
              <a:rPr lang="en-US" b="1" dirty="0" smtClean="0"/>
              <a:t>47,013 </a:t>
            </a:r>
            <a:r>
              <a:rPr lang="en-US" b="1" dirty="0" err="1" smtClean="0"/>
              <a:t>kgs</a:t>
            </a:r>
            <a:r>
              <a:rPr lang="en-US" b="1" dirty="0" smtClean="0"/>
              <a:t> </a:t>
            </a:r>
            <a:r>
              <a:rPr lang="en-US" dirty="0" smtClean="0"/>
              <a:t>collected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8534400" y="5867400"/>
            <a:ext cx="22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47" y="1877428"/>
            <a:ext cx="2818020" cy="43570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2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2011\Photos\Obsolete Pesticides\2011 BC Obsolete Collections\Abbotsford\DSC036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429000"/>
            <a:ext cx="22098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M:\2011\Photos\Obsolete Pesticides\2011 BC Obsolete Collections\Abbotsford\DSC036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2228850" cy="2971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:\2011\Photos\Obsolete Pesticides\2011 BC Obsolete Collections\Abbotsford\DSC036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762000"/>
            <a:ext cx="2667000" cy="216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M:\2011\Photos\Obsolete Pesticides\2011 BC Obsolete Collections\Abbotsford\DSC036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0" y="3505200"/>
            <a:ext cx="3556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M:\2011\Photos\Obsolete Pesticides\2011 BC Obsolete Collections\Abbotsford\IMG00027-20111020-14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762000"/>
            <a:ext cx="2743200" cy="205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M:\2011\Photos\Obsolete Pesticides\2011 BC Obsolete Collections\Delta\DSC0361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7620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35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2011\Photos\Obsolete Pesticides\2011 BC Obsolete Collections\Island\DSC035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81000"/>
            <a:ext cx="1903413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M:\2011\Photos\Obsolete Pesticides\2011 BC Obsolete Collections\Island\DSC035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657600"/>
            <a:ext cx="3733800" cy="2800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M:\2011\Photos\Obsolete Pesticides\2011 BC Obsolete Collections\Island\DSC03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3429000" cy="3092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M:\2011\Photos\Obsolete Pesticides\2011 BC Obsolete Collections\Island\DSC035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3276600"/>
            <a:ext cx="41656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M:\2011\Photos\Obsolete Pesticides\2011 BC Obsolete Collections\Island\DSC035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457200"/>
            <a:ext cx="2159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470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3. How did you hear about the program?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6121140"/>
              </p:ext>
            </p:extLst>
          </p:nvPr>
        </p:nvGraphicFramePr>
        <p:xfrm>
          <a:off x="539750" y="1955800"/>
          <a:ext cx="8147050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863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4. On average, what is the length of time you have owned the pesticides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078313"/>
              </p:ext>
            </p:extLst>
          </p:nvPr>
        </p:nvGraphicFramePr>
        <p:xfrm>
          <a:off x="539750" y="1955800"/>
          <a:ext cx="8147050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42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Discussion Outline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CA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Introduction of CleanFARMS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A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Overview of Obsolete Pesticide Collection Program in Canada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A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Inclusion of Animal Health Products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A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Lessons Learned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CA" dirty="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Future opportunities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5431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5. Why do you have obsolete/unwanted pesticides?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0083539"/>
              </p:ext>
            </p:extLst>
          </p:nvPr>
        </p:nvGraphicFramePr>
        <p:xfrm>
          <a:off x="539750" y="1955800"/>
          <a:ext cx="8147050" cy="399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669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5936" y="404664"/>
            <a:ext cx="4648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Animal Health Products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2009 Pilot (Ontario)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2012 Program (Manitoba)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Drivers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Grower requests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Corporate responsibility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Government Co-funding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in it for CleanFARMS?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960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000" dirty="0" smtClean="0"/>
              <a:t>Canadian Stewardship and EPR Programs</a:t>
            </a:r>
            <a:endParaRPr lang="en-CA" sz="3000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t="26376" r="16269" b="11348"/>
          <a:stretch>
            <a:fillRect/>
          </a:stretch>
        </p:blipFill>
        <p:spPr bwMode="auto">
          <a:xfrm>
            <a:off x="865188" y="1600200"/>
            <a:ext cx="7693025" cy="4873625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5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Waste characterization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Types of products (liquid, pills, pastes,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Organization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Communication (joint +++)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Waste designation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Site comfort levels with product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Cannibalization by veterinarians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Pesticide volumes 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Animal Health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Accessibility</a:t>
            </a:r>
          </a:p>
          <a:p>
            <a:pPr lvl="1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985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:\My Documents\Obsolete Pesticide Collection &amp; Disposal  Program\2009\Ontario\LivestockbyCCSFINAL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17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:\My Documents\Obsolete Pesticide Collection &amp; Disposal  Program\2009\Ontario\map (HiRe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240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:\My Documents\Obsolete Pesticide Collection &amp; Disposal  Program\2012\Manitoba\Pictures\DSC005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041"/>
            <a:ext cx="9144000" cy="686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77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:\My Documents\Obsolete Pesticide Collection &amp; Disposal  Program\2012\Manitoba\Pictures\DSC005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2"/>
            <a:ext cx="9144000" cy="68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:\My Documents\Obsolete Pesticide Collection &amp; Disposal  Program\2012\Manitoba\Pictures\DSC005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2"/>
            <a:ext cx="9144000" cy="68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92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:\My Documents\Obsolete Pesticide Collection &amp; Disposal  Program\2012\Manitoba\Pictures\DSC00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2"/>
            <a:ext cx="9144000" cy="686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56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Who is CleanFARMS™?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latin typeface="Arial" pitchFamily="34" charset="0"/>
                <a:cs typeface="Arial" pitchFamily="34" charset="0"/>
              </a:rPr>
              <a:t>Industry Stewardship Organization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Federally incorporated not-for-profit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Private sector Board</a:t>
            </a: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Current members: manufacturers/distributors of crop protection products</a:t>
            </a:r>
            <a:endParaRPr lang="en-CA" sz="2400" dirty="0">
              <a:latin typeface="Arial" pitchFamily="34" charset="0"/>
              <a:cs typeface="Arial" pitchFamily="34" charset="0"/>
            </a:endParaRPr>
          </a:p>
          <a:p>
            <a:r>
              <a:rPr lang="en-CA" dirty="0">
                <a:latin typeface="Arial" pitchFamily="34" charset="0"/>
                <a:cs typeface="Arial" pitchFamily="34" charset="0"/>
              </a:rPr>
              <a:t>Operate voluntary (except where mandated)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4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:\My Documents\Obsolete Pesticide Collection &amp; Disposal  Program\2012\Alberta\pictures\IMG00281-20121101-19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" y="-1"/>
            <a:ext cx="9140231" cy="685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258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332656"/>
            <a:ext cx="5184576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Future Opportunities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Key considerations:</a:t>
            </a:r>
          </a:p>
          <a:p>
            <a:r>
              <a:rPr lang="en-US" dirty="0" smtClean="0"/>
              <a:t>Stewardship regulation</a:t>
            </a:r>
          </a:p>
          <a:p>
            <a:r>
              <a:rPr lang="en-US" dirty="0" smtClean="0"/>
              <a:t>Core </a:t>
            </a:r>
            <a:r>
              <a:rPr lang="en-US" dirty="0" err="1" smtClean="0"/>
              <a:t>vs</a:t>
            </a:r>
            <a:r>
              <a:rPr lang="en-US" dirty="0" smtClean="0"/>
              <a:t> non-core business</a:t>
            </a:r>
          </a:p>
          <a:p>
            <a:r>
              <a:rPr lang="en-US" dirty="0" smtClean="0"/>
              <a:t>Financial implications</a:t>
            </a:r>
          </a:p>
          <a:p>
            <a:r>
              <a:rPr lang="en-US" dirty="0" smtClean="0"/>
              <a:t>Move to mature/permanent program?</a:t>
            </a:r>
          </a:p>
          <a:p>
            <a:r>
              <a:rPr lang="en-US" dirty="0" smtClean="0"/>
              <a:t>Other models?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087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Russel Hurst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CleanFARMS</a:t>
            </a:r>
          </a:p>
          <a:p>
            <a:r>
              <a:rPr lang="en-US" dirty="0" smtClean="0">
                <a:hlinkClick r:id="rId2"/>
              </a:rPr>
              <a:t>hurstr@cleanfarms.ca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4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777" y="1580517"/>
            <a:ext cx="8424936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39190" y="1795983"/>
            <a:ext cx="8315422" cy="3946414"/>
            <a:chOff x="328777" y="1585951"/>
            <a:chExt cx="8315422" cy="3946414"/>
          </a:xfrm>
        </p:grpSpPr>
        <p:pic>
          <p:nvPicPr>
            <p:cNvPr id="4" name="Picture 2" descr="M:\Logos\Member logos\AgraCity Ltd. 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777" y="1585951"/>
              <a:ext cx="1077468" cy="574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M:\Logos\Member logos\Agromart Group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923" y="1657650"/>
              <a:ext cx="1651635" cy="542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2" descr="C:\Documents and Settings\timmerk\Desktop\LowResMemberLogos\CheminovaCanada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2555" y="2420689"/>
              <a:ext cx="2273618" cy="209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M:\Logos\Member logos\Engage Agro.TIF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64980" y="2809377"/>
              <a:ext cx="1399032" cy="315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919" y="3570670"/>
              <a:ext cx="1214438" cy="356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7" descr="C:\Documents and Settings\timmerk\Desktop\LowResMemberLogos\PlantProducts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36811" y="4074541"/>
              <a:ext cx="1237488" cy="618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8" descr="Reliance.eps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31387" y="4192271"/>
              <a:ext cx="1404000" cy="3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0" descr="C:\Documents and Settings\timmerk\Desktop\LowResMemberLogos\BayerCropScience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43821" y="1759356"/>
              <a:ext cx="1790750" cy="32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5" descr="N:\LOGOS\Member Logos\BASF_Logo2009.jpg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l="10245" t="14791" r="9562" b="15437"/>
            <a:stretch/>
          </p:blipFill>
          <p:spPr bwMode="auto">
            <a:xfrm>
              <a:off x="5290353" y="1657650"/>
              <a:ext cx="1386371" cy="602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6445419"/>
                </p:ext>
              </p:extLst>
            </p:nvPr>
          </p:nvGraphicFramePr>
          <p:xfrm>
            <a:off x="5184795" y="4828651"/>
            <a:ext cx="936248" cy="703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2" name="Photo Editor Photo" r:id="rId12" imgW="10402752" imgH="7819048" progId="">
                    <p:embed/>
                  </p:oleObj>
                </mc:Choice>
                <mc:Fallback>
                  <p:oleObj name="Photo Editor Photo" r:id="rId12" imgW="10402752" imgH="7819048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795" y="4828651"/>
                          <a:ext cx="936248" cy="703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431673"/>
                </p:ext>
              </p:extLst>
            </p:nvPr>
          </p:nvGraphicFramePr>
          <p:xfrm>
            <a:off x="6350206" y="4942086"/>
            <a:ext cx="1394274" cy="534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Photo Editor Photo" r:id="rId14" imgW="3448531" imgH="1324160" progId="">
                    <p:embed/>
                  </p:oleObj>
                </mc:Choice>
                <mc:Fallback>
                  <p:oleObj name="Photo Editor Photo" r:id="rId14" imgW="3448531" imgH="13241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0206" y="4942086"/>
                          <a:ext cx="1394274" cy="534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" name="Picture 75" descr="C:\Documents and Settings\timmerk\Desktop\LowResMemberLogos\Univar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57087" y="4781543"/>
              <a:ext cx="1062514" cy="646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2" descr="C:\Documents and Settings\timmerk\Desktop\LowResMemberLogos\Syngenta.gif"/>
            <p:cNvPicPr>
              <a:picLocks noChangeAspect="1" noChangeArrowheads="1"/>
            </p:cNvPicPr>
            <p:nvPr/>
          </p:nvPicPr>
          <p:blipFill>
            <a:blip r:embed="rId17" cstate="print"/>
            <a:srcRect l="4762" r="4762"/>
            <a:stretch>
              <a:fillRect/>
            </a:stretch>
          </p:blipFill>
          <p:spPr bwMode="auto">
            <a:xfrm>
              <a:off x="565233" y="4811904"/>
              <a:ext cx="1260790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3" descr="Richardson-Logo-CropLife-Web.jpg"/>
            <p:cNvPicPr>
              <a:picLocks noChangeAspect="1"/>
            </p:cNvPicPr>
            <p:nvPr/>
          </p:nvPicPr>
          <p:blipFill>
            <a:blip r:embed="rId18" cstate="print"/>
            <a:srcRect l="6741" r="5618"/>
            <a:stretch>
              <a:fillRect/>
            </a:stretch>
          </p:blipFill>
          <p:spPr bwMode="auto">
            <a:xfrm>
              <a:off x="6947338" y="4129119"/>
              <a:ext cx="1414953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5" descr="C:\Documents and Settings\timmerk\Desktop\LowResMemberLogos\Nufarm.gif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65781" y="4052786"/>
              <a:ext cx="787400" cy="64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4" descr="C:\Documents and Settings\timmerk\Desktop\LowResMemberLogos\NMBartlett.gif"/>
            <p:cNvPicPr>
              <a:picLocks noChangeAspect="1" noChangeArrowheads="1"/>
            </p:cNvPicPr>
            <p:nvPr/>
          </p:nvPicPr>
          <p:blipFill>
            <a:blip r:embed="rId20" cstate="print"/>
            <a:stretch>
              <a:fillRect/>
            </a:stretch>
          </p:blipFill>
          <p:spPr bwMode="auto">
            <a:xfrm>
              <a:off x="7102011" y="3626935"/>
              <a:ext cx="143256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2"/>
            <p:cNvPicPr>
              <a:picLocks noChangeAspect="1" noChangeArrowheads="1"/>
            </p:cNvPicPr>
            <p:nvPr/>
          </p:nvPicPr>
          <p:blipFill rotWithShape="1">
            <a:blip r:embed="rId21" cstate="print"/>
            <a:srcRect r="3406" b="3009"/>
            <a:stretch/>
          </p:blipFill>
          <p:spPr bwMode="auto">
            <a:xfrm>
              <a:off x="7509215" y="2740091"/>
              <a:ext cx="1101861" cy="5276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44" descr="N:\LOGOS\Member Logos\MANA_CANADA_logo.jpg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344125" y="3444055"/>
              <a:ext cx="1303020" cy="540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9" descr="C:\Documents and Settings\timmerk\Desktop\LowResMemberLogos\IPCO.gif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527816" y="3488252"/>
              <a:ext cx="1559719" cy="321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48" descr="C:\Documents and Settings\timmerk\Desktop\LowResMemberLogos\ArystaLifeScience.gif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461098" y="1733275"/>
              <a:ext cx="1654493" cy="617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8" descr="C:\Documents and Settings\timmerk\Desktop\LowResMemberLogos\FMC.gif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6353363" y="2825157"/>
              <a:ext cx="1071563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9" descr="N:\LOGOS\Member Logos\Federated Co-operatives Limited.jp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8998" y="2809377"/>
              <a:ext cx="856834" cy="465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2" descr="N:\Communications\Logos_foradsandspecialgraphicneeds\JPEG &amp; Gif Files\Cropped CropLife no tag.jpg"/>
            <p:cNvPicPr>
              <a:picLocks noChangeAspect="1" noChangeArrowheads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261"/>
            <a:stretch/>
          </p:blipFill>
          <p:spPr bwMode="auto">
            <a:xfrm>
              <a:off x="7484456" y="2190546"/>
              <a:ext cx="1159743" cy="448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0093" y="4844951"/>
              <a:ext cx="1145233" cy="611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43" descr="M:\Logos\Member logos\EI DuPont.jp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765" y="2743697"/>
              <a:ext cx="1520065" cy="473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8" descr="N:\LOGOS\Member Logos\Monsanto Logo.jpg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7038" y="3462933"/>
              <a:ext cx="1413510" cy="449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51" descr="C:\Documents and Settings\timmerk\Desktop\LowResMemberLogos\Cargill.gif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96" y="2287463"/>
              <a:ext cx="1008126" cy="452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5" descr="M:\Logos\MemberLogos\CimarronLabel.jpg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1028" y="2195369"/>
              <a:ext cx="1675924" cy="492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5" descr="C:\Documents and Settings\timmerk\Desktop\LowResMemberLogos\DowAgroSciences.gif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398273" y="2885047"/>
              <a:ext cx="1760220" cy="29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6" descr="N:\LOGOS\Member Logos\CAS-TM_RGB.jpg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4027482" y="2216792"/>
              <a:ext cx="1312621" cy="470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543984" y="980728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75000"/>
                  </a:schemeClr>
                </a:solidFill>
                <a:latin typeface="Franklin Gothic Demi Cond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CA" sz="2400" dirty="0" smtClean="0"/>
              <a:t>32 members – manufacturers, developers, distributors of crop protection and fertilizer products</a:t>
            </a:r>
          </a:p>
          <a:p>
            <a:pPr lvl="1">
              <a:buFont typeface="Arial" pitchFamily="34" charset="0"/>
              <a:buNone/>
            </a:pPr>
            <a:endParaRPr lang="en-CA" sz="2400" dirty="0" smtClean="0"/>
          </a:p>
          <a:p>
            <a:pPr lvl="1"/>
            <a:endParaRPr lang="en-CA" sz="2400" dirty="0" smtClean="0"/>
          </a:p>
          <a:p>
            <a:endParaRPr lang="en-CA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50"/>
          <a:stretch/>
        </p:blipFill>
        <p:spPr>
          <a:xfrm>
            <a:off x="7754893" y="5096126"/>
            <a:ext cx="1023938" cy="646271"/>
          </a:xfrm>
          <a:prstGeom prst="rect">
            <a:avLst/>
          </a:prstGeom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65" y="4331454"/>
            <a:ext cx="12477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4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95600" y="685800"/>
            <a:ext cx="57912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</a:rPr>
              <a:t>Crop Protection Stewardship Responsibilities – 22 years of programmi</a:t>
            </a:r>
            <a:r>
              <a:rPr lang="en-US" sz="2800" dirty="0" smtClean="0"/>
              <a:t>ng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/>
          </a:p>
        </p:txBody>
      </p:sp>
      <p:graphicFrame>
        <p:nvGraphicFramePr>
          <p:cNvPr id="25603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457200" y="3733800"/>
          <a:ext cx="8224838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Photo" r:id="rId3" imgW="13336862" imgH="3847619" progId="">
                  <p:embed/>
                </p:oleObj>
              </mc:Choice>
              <mc:Fallback>
                <p:oleObj name="Photo Editor Photo" r:id="rId3" imgW="13336862" imgH="384761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33800"/>
                        <a:ext cx="8224838" cy="237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604" name="Straight Arrow Connector 16"/>
          <p:cNvCxnSpPr>
            <a:cxnSpLocks noChangeShapeType="1"/>
          </p:cNvCxnSpPr>
          <p:nvPr/>
        </p:nvCxnSpPr>
        <p:spPr bwMode="auto">
          <a:xfrm rot="5400000">
            <a:off x="6784975" y="3395663"/>
            <a:ext cx="1001713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5" name="Straight Arrow Connector 21"/>
          <p:cNvCxnSpPr>
            <a:cxnSpLocks noChangeShapeType="1"/>
          </p:cNvCxnSpPr>
          <p:nvPr/>
        </p:nvCxnSpPr>
        <p:spPr bwMode="auto">
          <a:xfrm rot="5400000">
            <a:off x="7608888" y="3644900"/>
            <a:ext cx="1500188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6" name="Straight Connector 24"/>
          <p:cNvCxnSpPr>
            <a:cxnSpLocks noChangeShapeType="1"/>
          </p:cNvCxnSpPr>
          <p:nvPr/>
        </p:nvCxnSpPr>
        <p:spPr bwMode="auto">
          <a:xfrm>
            <a:off x="7286625" y="2895600"/>
            <a:ext cx="1071563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07" name="Picture 5" descr="CF-lthd-header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1778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608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-119857" y="3548857"/>
            <a:ext cx="1611313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9" name="Straight Connector 24"/>
          <p:cNvCxnSpPr>
            <a:cxnSpLocks noChangeShapeType="1"/>
          </p:cNvCxnSpPr>
          <p:nvPr/>
        </p:nvCxnSpPr>
        <p:spPr bwMode="auto">
          <a:xfrm>
            <a:off x="685800" y="2743200"/>
            <a:ext cx="5334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Straight Arrow Connector 21"/>
          <p:cNvCxnSpPr>
            <a:cxnSpLocks noChangeShapeType="1"/>
          </p:cNvCxnSpPr>
          <p:nvPr/>
        </p:nvCxnSpPr>
        <p:spPr bwMode="auto">
          <a:xfrm rot="5400000">
            <a:off x="5599907" y="3161506"/>
            <a:ext cx="838200" cy="1587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611" name="Picture 3" descr="N:\LOGOS\CropLife Logos\CropLife release logo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16668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9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</a:rPr>
              <a:t>CleanFARMS</a:t>
            </a:r>
            <a:r>
              <a:rPr lang="en-US" dirty="0" smtClean="0">
                <a:solidFill>
                  <a:schemeClr val="tx1"/>
                </a:solidFill>
              </a:rPr>
              <a:t> Inc.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 current permanent programs:</a:t>
            </a:r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8534400" y="5867400"/>
            <a:ext cx="228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 sz="1400"/>
          </a:p>
        </p:txBody>
      </p:sp>
      <p:pic>
        <p:nvPicPr>
          <p:cNvPr id="26629" name="Picture 7" descr="obsolete illustration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508375"/>
            <a:ext cx="2082800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cleanfarms-mascot-static-rgb.t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447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2819400" y="2308225"/>
            <a:ext cx="5715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/>
              <a:t>Empty container management</a:t>
            </a:r>
          </a:p>
          <a:p>
            <a:pPr eaLnBrk="1" hangingPunct="1"/>
            <a:r>
              <a:rPr lang="en-US"/>
              <a:t> 	- National program</a:t>
            </a:r>
          </a:p>
          <a:p>
            <a:pPr eaLnBrk="1" hangingPunct="1"/>
            <a:endParaRPr lang="en-US"/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2819400" y="3673475"/>
            <a:ext cx="548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/>
              <a:t>Obsolete pesticide collection</a:t>
            </a:r>
          </a:p>
          <a:p>
            <a:pPr eaLnBrk="1" hangingPunct="1"/>
            <a:r>
              <a:rPr lang="en-US"/>
              <a:t>	- National program</a:t>
            </a:r>
          </a:p>
          <a:p>
            <a:pPr eaLnBrk="1" hangingPunct="1"/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FFE34A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ADD03C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+mn-lt"/>
              <a:cs typeface="+mn-cs"/>
            </a:endParaRPr>
          </a:p>
        </p:txBody>
      </p:sp>
      <p:pic>
        <p:nvPicPr>
          <p:cNvPr id="2663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105400"/>
            <a:ext cx="147320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6" name="TextBox 1"/>
          <p:cNvSpPr txBox="1">
            <a:spLocks noChangeArrowheads="1"/>
          </p:cNvSpPr>
          <p:nvPr/>
        </p:nvSpPr>
        <p:spPr bwMode="auto">
          <a:xfrm>
            <a:off x="2819400" y="5105400"/>
            <a:ext cx="4495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/>
              <a:t>Empty paper bag collection</a:t>
            </a:r>
          </a:p>
          <a:p>
            <a:pPr eaLnBrk="1" hangingPunct="1"/>
            <a:r>
              <a:rPr lang="en-US"/>
              <a:t>	- offered in PEI, NS, NB</a:t>
            </a:r>
          </a:p>
          <a:p>
            <a:pPr eaLnBrk="1" hangingPunct="1"/>
            <a:r>
              <a:rPr lang="en-US"/>
              <a:t>	- will expand across Canada</a:t>
            </a:r>
          </a:p>
        </p:txBody>
      </p:sp>
    </p:spTree>
    <p:extLst>
      <p:ext uri="{BB962C8B-B14F-4D97-AF65-F5344CB8AC3E}">
        <p14:creationId xmlns:p14="http://schemas.microsoft.com/office/powerpoint/2010/main" val="397683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Canadian Agriculture: </a:t>
            </a:r>
            <a:b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</a:rPr>
              <a:t>Key Comparisons</a:t>
            </a:r>
            <a:endParaRPr lang="en-US" sz="3600" dirty="0">
              <a:solidFill>
                <a:schemeClr val="tx1"/>
              </a:solidFill>
              <a:latin typeface="Arial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0" y="1524000"/>
          <a:ext cx="6172200" cy="46609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431473"/>
                <a:gridCol w="3740727"/>
              </a:tblGrid>
              <a:tr h="4856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68580" marR="68580" marT="0" marB="0"/>
                </a:tc>
              </a:tr>
              <a:tr h="9113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Population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33,500,00</a:t>
                      </a:r>
                    </a:p>
                  </a:txBody>
                  <a:tcPr marL="68580" marR="68580" marT="0" marB="0"/>
                </a:tc>
              </a:tr>
              <a:tr h="736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Arable Land Base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992,000,000 Ha </a:t>
                      </a:r>
                      <a:endParaRPr lang="en-US" sz="20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67,600,000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 Ha </a:t>
                      </a:r>
                      <a:r>
                        <a:rPr lang="en-US" sz="2000" i="1" dirty="0" smtClean="0">
                          <a:latin typeface="+mn-lt"/>
                          <a:ea typeface="Calibri"/>
                          <a:cs typeface="Times New Roman"/>
                        </a:rPr>
                        <a:t>(farm</a:t>
                      </a:r>
                      <a:r>
                        <a:rPr lang="en-US" sz="2000" i="1" baseline="0" dirty="0" smtClean="0">
                          <a:latin typeface="+mn-lt"/>
                          <a:ea typeface="Calibri"/>
                          <a:cs typeface="Times New Roman"/>
                        </a:rPr>
                        <a:t> area)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35,900,000</a:t>
                      </a:r>
                      <a:r>
                        <a:rPr lang="en-US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Ha </a:t>
                      </a:r>
                      <a:r>
                        <a:rPr lang="en-US" sz="2000" b="0" i="1" baseline="0" dirty="0" smtClean="0">
                          <a:latin typeface="+mn-lt"/>
                          <a:ea typeface="Calibri"/>
                          <a:cs typeface="Times New Roman"/>
                        </a:rPr>
                        <a:t>(crop production)</a:t>
                      </a:r>
                      <a:endParaRPr lang="en-US" sz="2000" b="0" i="1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8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Number of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Farms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229,600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 holdings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8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GDP (% of National)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2%</a:t>
                      </a:r>
                      <a:r>
                        <a:rPr lang="en-US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Primary Agriculture ($42 B)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Pesticides ~ $1.8 B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12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Average farm size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Calibri"/>
                          <a:cs typeface="Times New Roman"/>
                        </a:rPr>
                        <a:t>300 ha (nationally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Ave Age</a:t>
                      </a:r>
                      <a:r>
                        <a:rPr lang="en-US" sz="2000" baseline="0" dirty="0" smtClean="0">
                          <a:latin typeface="+mn-lt"/>
                          <a:ea typeface="Calibri"/>
                          <a:cs typeface="Times New Roman"/>
                        </a:rPr>
                        <a:t> ~ 52 years</a:t>
                      </a:r>
                      <a:endParaRPr lang="en-US" sz="2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0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6"/>
          <p:cNvGrpSpPr>
            <a:grpSpLocks/>
          </p:cNvGrpSpPr>
          <p:nvPr/>
        </p:nvGrpSpPr>
        <p:grpSpPr bwMode="auto">
          <a:xfrm>
            <a:off x="228600" y="381000"/>
            <a:ext cx="7162800" cy="5105400"/>
            <a:chOff x="1219200" y="1676400"/>
            <a:chExt cx="5648325" cy="4000500"/>
          </a:xfrm>
        </p:grpSpPr>
        <p:grpSp>
          <p:nvGrpSpPr>
            <p:cNvPr id="24616" name="Group 13"/>
            <p:cNvGrpSpPr>
              <a:grpSpLocks/>
            </p:cNvGrpSpPr>
            <p:nvPr/>
          </p:nvGrpSpPr>
          <p:grpSpPr bwMode="auto">
            <a:xfrm>
              <a:off x="1219200" y="1676400"/>
              <a:ext cx="5648325" cy="4000500"/>
              <a:chOff x="1219200" y="1676400"/>
              <a:chExt cx="5648325" cy="4000500"/>
            </a:xfrm>
          </p:grpSpPr>
          <p:pic>
            <p:nvPicPr>
              <p:cNvPr id="2461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1676400"/>
                <a:ext cx="5638800" cy="885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1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0" y="2514600"/>
                <a:ext cx="5648325" cy="3162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617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5181600"/>
              <a:ext cx="20859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81800" y="1450975"/>
          <a:ext cx="2279650" cy="4035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25"/>
                <a:gridCol w="1139825"/>
              </a:tblGrid>
              <a:tr h="666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Province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Pop</a:t>
                      </a:r>
                    </a:p>
                    <a:p>
                      <a:r>
                        <a:rPr lang="en-US" sz="1800" dirty="0" smtClean="0"/>
                        <a:t>(million)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</a:tr>
              <a:tr h="386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BC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4.5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</a:tr>
              <a:tr h="386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AB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</a:tr>
              <a:tr h="386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SK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1.0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</a:tr>
              <a:tr h="386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MB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1.2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</a:tr>
              <a:tr h="386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ON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13.1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</a:tr>
              <a:tr h="38608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QC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7.9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</a:tr>
              <a:tr h="6664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Atlantic (3)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2.6 </a:t>
                      </a:r>
                      <a:endParaRPr lang="en-US" sz="1800" dirty="0"/>
                    </a:p>
                  </a:txBody>
                  <a:tcPr marL="91415" marR="91415" marT="45717" marB="45717"/>
                </a:tc>
              </a:tr>
              <a:tr h="386089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TOTAL</a:t>
                      </a:r>
                      <a:endParaRPr lang="en-US" sz="1800" b="1" dirty="0"/>
                    </a:p>
                  </a:txBody>
                  <a:tcPr marL="91415" marR="91415" marT="45717" marB="45717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34</a:t>
                      </a:r>
                      <a:endParaRPr lang="en-US" sz="1800" b="1" dirty="0"/>
                    </a:p>
                  </a:txBody>
                  <a:tcPr marL="91415" marR="91415" marT="45717" marB="45717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2106613" y="4038600"/>
            <a:ext cx="609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95600" y="4267200"/>
            <a:ext cx="1219200" cy="6254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572000" y="4724400"/>
            <a:ext cx="1219200" cy="3619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9600" y="5638800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prstClr val="black"/>
                </a:solidFill>
              </a:rPr>
              <a:t>Four key Canadian growing regions</a:t>
            </a:r>
          </a:p>
        </p:txBody>
      </p:sp>
      <p:sp>
        <p:nvSpPr>
          <p:cNvPr id="11" name="Oval 10"/>
          <p:cNvSpPr/>
          <p:nvPr/>
        </p:nvSpPr>
        <p:spPr>
          <a:xfrm>
            <a:off x="5791200" y="4495800"/>
            <a:ext cx="3048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  <a:latin typeface="Arial" pitchFamily="34" charset="0"/>
              </a:rPr>
              <a:t>Obsolete Pesticide Collection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 Accomplishments: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2.8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Million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kgs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6.16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Million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Lbs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collected and destroyed since 1998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Provincial collections every 3 years, free for farmers to participate</a:t>
            </a: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Excellent support from stakeholders governments (co-funding disappearing)</a:t>
            </a:r>
          </a:p>
          <a:p>
            <a:pPr marL="346075" lvl="1"/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Looking at additional materials (animal health)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86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655</Words>
  <Application>Microsoft Office PowerPoint</Application>
  <PresentationFormat>On-screen Show (4:3)</PresentationFormat>
  <Paragraphs>203</Paragraphs>
  <Slides>32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Office Theme</vt:lpstr>
      <vt:lpstr>1_Office Theme</vt:lpstr>
      <vt:lpstr>2_Office Theme</vt:lpstr>
      <vt:lpstr>1_Blank Presentation</vt:lpstr>
      <vt:lpstr>2_Blank Presentation</vt:lpstr>
      <vt:lpstr>3_Office Theme</vt:lpstr>
      <vt:lpstr>4_Office Theme</vt:lpstr>
      <vt:lpstr>5_Office Theme</vt:lpstr>
      <vt:lpstr>6_Office Theme</vt:lpstr>
      <vt:lpstr>7_Office Theme</vt:lpstr>
      <vt:lpstr>Photo Editor Photo</vt:lpstr>
      <vt:lpstr>PowerPoint Presentation</vt:lpstr>
      <vt:lpstr>Discussion Outline</vt:lpstr>
      <vt:lpstr>Who is CleanFARMS™?</vt:lpstr>
      <vt:lpstr>PowerPoint Presentation</vt:lpstr>
      <vt:lpstr>Crop Protection Stewardship Responsibilities – 22 years of programming </vt:lpstr>
      <vt:lpstr>CleanFARMS Inc.</vt:lpstr>
      <vt:lpstr>Canadian Agriculture:  Key Comparisons</vt:lpstr>
      <vt:lpstr>PowerPoint Presentation</vt:lpstr>
      <vt:lpstr>Obsolete Pesticide Collection Program</vt:lpstr>
      <vt:lpstr>Obsolete Pesticide Collection Program</vt:lpstr>
      <vt:lpstr>Obsolete Pesticide Collection Program</vt:lpstr>
      <vt:lpstr>Obsolete Pesticide Collection Program</vt:lpstr>
      <vt:lpstr>Obsolete Pesticide Collection Program</vt:lpstr>
      <vt:lpstr>Obsolete Pesticide Collection Program</vt:lpstr>
      <vt:lpstr>Obsolete Pesticide Collection Program</vt:lpstr>
      <vt:lpstr>PowerPoint Presentation</vt:lpstr>
      <vt:lpstr>PowerPoint Presentation</vt:lpstr>
      <vt:lpstr>3. How did you hear about the program?</vt:lpstr>
      <vt:lpstr>4. On average, what is the length of time you have owned the pesticides</vt:lpstr>
      <vt:lpstr>5. Why do you have obsolete/unwanted pesticides?</vt:lpstr>
      <vt:lpstr>Animal Health Products</vt:lpstr>
      <vt:lpstr>Canadian Stewardship and EPR Programs</vt:lpstr>
      <vt:lpstr>Lessons Learned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Opportunities</vt:lpstr>
      <vt:lpstr>Questions?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</dc:title>
  <dc:creator>johncad</dc:creator>
  <cp:lastModifiedBy>Russel Hurst</cp:lastModifiedBy>
  <cp:revision>37</cp:revision>
  <dcterms:created xsi:type="dcterms:W3CDTF">2012-04-25T15:59:15Z</dcterms:created>
  <dcterms:modified xsi:type="dcterms:W3CDTF">2013-02-07T12:58:35Z</dcterms:modified>
</cp:coreProperties>
</file>