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8"/>
  </p:notesMasterIdLst>
  <p:sldIdLst>
    <p:sldId id="320" r:id="rId3"/>
    <p:sldId id="315" r:id="rId4"/>
    <p:sldId id="316" r:id="rId5"/>
    <p:sldId id="317" r:id="rId6"/>
    <p:sldId id="32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6C3ACC-D2B5-436D-906F-7CA3416CF65A}">
          <p14:sldIdLst>
            <p14:sldId id="320"/>
            <p14:sldId id="315"/>
            <p14:sldId id="316"/>
            <p14:sldId id="317"/>
            <p14:sldId id="32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267389"/>
    <a:srgbClr val="150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0" autoAdjust="0"/>
    <p:restoredTop sz="88665" autoAdjust="0"/>
  </p:normalViewPr>
  <p:slideViewPr>
    <p:cSldViewPr snapToGrid="0">
      <p:cViewPr>
        <p:scale>
          <a:sx n="60" d="100"/>
          <a:sy n="60" d="100"/>
        </p:scale>
        <p:origin x="-5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4973267230485"/>
          <c:y val="0.10101717579220157"/>
          <c:w val="0.78675026732769515"/>
          <c:h val="0.8450740759480358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Estimate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Sheet1!$A$11:$A$15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Sheet1!$B$11:$B$15</c:f>
              <c:numCache>
                <c:formatCode>General</c:formatCode>
                <c:ptCount val="5"/>
                <c:pt idx="0">
                  <c:v>293</c:v>
                </c:pt>
                <c:pt idx="1">
                  <c:v>310</c:v>
                </c:pt>
                <c:pt idx="2">
                  <c:v>343</c:v>
                </c:pt>
                <c:pt idx="3">
                  <c:v>422</c:v>
                </c:pt>
                <c:pt idx="4">
                  <c:v>415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Actual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Sheet1!$A$11:$A$15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Sheet1!$C$11:$C$15</c:f>
              <c:numCache>
                <c:formatCode>General</c:formatCode>
                <c:ptCount val="5"/>
                <c:pt idx="0">
                  <c:v>301</c:v>
                </c:pt>
                <c:pt idx="1">
                  <c:v>303</c:v>
                </c:pt>
                <c:pt idx="2">
                  <c:v>338</c:v>
                </c:pt>
                <c:pt idx="3">
                  <c:v>358</c:v>
                </c:pt>
                <c:pt idx="4">
                  <c:v>340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96086656"/>
        <c:axId val="96092544"/>
      </c:lineChart>
      <c:catAx>
        <c:axId val="960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092544"/>
        <c:crosses val="autoZero"/>
        <c:auto val="1"/>
        <c:lblAlgn val="ctr"/>
        <c:lblOffset val="100"/>
        <c:noMultiLvlLbl val="0"/>
      </c:catAx>
      <c:valAx>
        <c:axId val="96092544"/>
        <c:scaling>
          <c:orientation val="minMax"/>
          <c:min val="2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08665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916399338971512E-2"/>
          <c:y val="4.5184196158916889E-2"/>
          <c:w val="0.90391076115485569"/>
          <c:h val="0.93769193429111108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Sheet1!$A$3:$A$6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val>
          <c:smooth val="0"/>
        </c:ser>
        <c:ser>
          <c:idx val="1"/>
          <c:order val="1"/>
          <c:spPr>
            <a:ln w="76200"/>
          </c:spPr>
          <c:marker>
            <c:symbol val="none"/>
          </c:marker>
          <c:val>
            <c:numRef>
              <c:f>Sheet1!$B$3:$B$6</c:f>
              <c:numCache>
                <c:formatCode>General</c:formatCode>
                <c:ptCount val="4"/>
                <c:pt idx="0">
                  <c:v>780000</c:v>
                </c:pt>
                <c:pt idx="1">
                  <c:v>862600</c:v>
                </c:pt>
                <c:pt idx="2">
                  <c:v>1069400</c:v>
                </c:pt>
                <c:pt idx="3">
                  <c:v>1088000</c:v>
                </c:pt>
              </c:numCache>
            </c:numRef>
          </c:val>
          <c:smooth val="1"/>
        </c:ser>
        <c:ser>
          <c:idx val="2"/>
          <c:order val="2"/>
          <c:spPr>
            <a:ln w="76200"/>
          </c:spPr>
          <c:marker>
            <c:symbol val="none"/>
          </c:marker>
          <c:val>
            <c:numRef>
              <c:f>Sheet1!$C$3:$C$6</c:f>
              <c:numCache>
                <c:formatCode>General</c:formatCode>
                <c:ptCount val="4"/>
                <c:pt idx="0">
                  <c:v>780000</c:v>
                </c:pt>
                <c:pt idx="1">
                  <c:v>862600</c:v>
                </c:pt>
                <c:pt idx="2">
                  <c:v>1184150</c:v>
                </c:pt>
                <c:pt idx="3">
                  <c:v>1088000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06848"/>
        <c:axId val="38020224"/>
      </c:lineChart>
      <c:catAx>
        <c:axId val="38206848"/>
        <c:scaling>
          <c:orientation val="minMax"/>
        </c:scaling>
        <c:delete val="1"/>
        <c:axPos val="b"/>
        <c:numFmt formatCode="m/d/yyyy" sourceLinked="0"/>
        <c:majorTickMark val="out"/>
        <c:minorTickMark val="none"/>
        <c:tickLblPos val="nextTo"/>
        <c:crossAx val="38020224"/>
        <c:crosses val="autoZero"/>
        <c:auto val="1"/>
        <c:lblAlgn val="ctr"/>
        <c:lblOffset val="100"/>
        <c:noMultiLvlLbl val="0"/>
      </c:catAx>
      <c:valAx>
        <c:axId val="38020224"/>
        <c:scaling>
          <c:orientation val="minMax"/>
          <c:max val="1270000"/>
          <c:min val="7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0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76200"/>
          </c:spPr>
          <c:marker>
            <c:symbol val="none"/>
          </c:marker>
          <c:val>
            <c:numRef>
              <c:f>Sheet1!$B$3:$B$6</c:f>
              <c:numCache>
                <c:formatCode>General</c:formatCode>
                <c:ptCount val="4"/>
                <c:pt idx="0">
                  <c:v>836500</c:v>
                </c:pt>
                <c:pt idx="1">
                  <c:v>862600</c:v>
                </c:pt>
                <c:pt idx="2">
                  <c:v>1184150</c:v>
                </c:pt>
                <c:pt idx="3">
                  <c:v>1088000</c:v>
                </c:pt>
              </c:numCache>
            </c:numRef>
          </c:val>
          <c:smooth val="0"/>
        </c:ser>
        <c:ser>
          <c:idx val="1"/>
          <c:order val="1"/>
          <c:spPr>
            <a:ln w="76200"/>
          </c:spPr>
          <c:marker>
            <c:symbol val="none"/>
          </c:marker>
          <c:val>
            <c:numRef>
              <c:f>Sheet1!$C$3:$C$6</c:f>
              <c:numCache>
                <c:formatCode>General</c:formatCode>
                <c:ptCount val="4"/>
                <c:pt idx="0">
                  <c:v>298000</c:v>
                </c:pt>
                <c:pt idx="1">
                  <c:v>302000</c:v>
                </c:pt>
                <c:pt idx="2">
                  <c:v>358000</c:v>
                </c:pt>
                <c:pt idx="3">
                  <c:v>340200</c:v>
                </c:pt>
              </c:numCache>
            </c:numRef>
          </c:val>
          <c:smooth val="0"/>
        </c:ser>
        <c:ser>
          <c:idx val="2"/>
          <c:order val="2"/>
          <c:spPr>
            <a:ln w="76200"/>
          </c:spPr>
          <c:marker>
            <c:symbol val="none"/>
          </c:marker>
          <c:val>
            <c:numRef>
              <c:f>Sheet1!$D$3:$D$6</c:f>
              <c:numCache>
                <c:formatCode>0</c:formatCode>
                <c:ptCount val="4"/>
                <c:pt idx="0">
                  <c:v>712492.52839211002</c:v>
                </c:pt>
                <c:pt idx="1">
                  <c:v>700208.67145838158</c:v>
                </c:pt>
                <c:pt idx="2">
                  <c:v>604653.12671536545</c:v>
                </c:pt>
                <c:pt idx="3">
                  <c:v>625367.6470588235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43584"/>
        <c:axId val="38645120"/>
      </c:lineChart>
      <c:catAx>
        <c:axId val="38643584"/>
        <c:scaling>
          <c:orientation val="minMax"/>
        </c:scaling>
        <c:delete val="1"/>
        <c:axPos val="b"/>
        <c:majorTickMark val="out"/>
        <c:minorTickMark val="none"/>
        <c:tickLblPos val="nextTo"/>
        <c:crossAx val="38645120"/>
        <c:crossesAt val="0"/>
        <c:auto val="1"/>
        <c:lblAlgn val="ctr"/>
        <c:lblOffset val="100"/>
        <c:noMultiLvlLbl val="0"/>
      </c:catAx>
      <c:valAx>
        <c:axId val="386451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86435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6811594202898554"/>
          <c:h val="0.94761904761904758"/>
        </c:manualLayout>
      </c:layout>
      <c:lineChart>
        <c:grouping val="standard"/>
        <c:varyColors val="0"/>
        <c:ser>
          <c:idx val="0"/>
          <c:order val="0"/>
          <c:spPr>
            <a:ln w="76200"/>
          </c:spPr>
          <c:marker>
            <c:symbol val="none"/>
          </c:marker>
          <c:val>
            <c:numRef>
              <c:f>Sheet1!$B$3:$B$6</c:f>
              <c:numCache>
                <c:formatCode>General</c:formatCode>
                <c:ptCount val="4"/>
                <c:pt idx="0">
                  <c:v>836500</c:v>
                </c:pt>
                <c:pt idx="1">
                  <c:v>862600</c:v>
                </c:pt>
                <c:pt idx="2">
                  <c:v>1184150</c:v>
                </c:pt>
                <c:pt idx="3">
                  <c:v>1088000</c:v>
                </c:pt>
              </c:numCache>
            </c:numRef>
          </c:val>
          <c:smooth val="0"/>
        </c:ser>
        <c:ser>
          <c:idx val="1"/>
          <c:order val="1"/>
          <c:spPr>
            <a:ln w="76200"/>
          </c:spPr>
          <c:marker>
            <c:symbol val="none"/>
          </c:marker>
          <c:val>
            <c:numRef>
              <c:f>Sheet1!$C$3:$C$6</c:f>
              <c:numCache>
                <c:formatCode>General</c:formatCode>
                <c:ptCount val="4"/>
                <c:pt idx="0">
                  <c:v>298000</c:v>
                </c:pt>
                <c:pt idx="1">
                  <c:v>302000</c:v>
                </c:pt>
                <c:pt idx="2">
                  <c:v>358000</c:v>
                </c:pt>
                <c:pt idx="3">
                  <c:v>340200</c:v>
                </c:pt>
              </c:numCache>
            </c:numRef>
          </c:val>
          <c:smooth val="0"/>
        </c:ser>
        <c:ser>
          <c:idx val="2"/>
          <c:order val="2"/>
          <c:spPr>
            <a:ln w="76200"/>
          </c:spPr>
          <c:marker>
            <c:symbol val="none"/>
          </c:marker>
          <c:val>
            <c:numRef>
              <c:f>Sheet1!$D$3:$D$6</c:f>
              <c:numCache>
                <c:formatCode>0</c:formatCode>
                <c:ptCount val="4"/>
                <c:pt idx="0">
                  <c:v>712492.52839211002</c:v>
                </c:pt>
                <c:pt idx="1">
                  <c:v>700208.67145838158</c:v>
                </c:pt>
                <c:pt idx="2">
                  <c:v>604653.12671536545</c:v>
                </c:pt>
                <c:pt idx="3">
                  <c:v>625367.6470588235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16064"/>
        <c:axId val="38217600"/>
      </c:lineChart>
      <c:catAx>
        <c:axId val="38216064"/>
        <c:scaling>
          <c:orientation val="minMax"/>
        </c:scaling>
        <c:delete val="1"/>
        <c:axPos val="b"/>
        <c:majorTickMark val="out"/>
        <c:minorTickMark val="none"/>
        <c:tickLblPos val="nextTo"/>
        <c:crossAx val="38217600"/>
        <c:crossesAt val="0"/>
        <c:auto val="1"/>
        <c:lblAlgn val="ctr"/>
        <c:lblOffset val="100"/>
        <c:noMultiLvlLbl val="0"/>
      </c:catAx>
      <c:valAx>
        <c:axId val="382176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8216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0.21678</cdr:x>
      <cdr:y>0.38723</cdr:y>
    </cdr:from>
    <cdr:to>
      <cdr:x>0.44301</cdr:x>
      <cdr:y>0.60151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4013" y="1752588"/>
          <a:ext cx="1861782" cy="969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State Collection Programs 115,000 lbs.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</cdr:x>
      <cdr:y>0.00152</cdr:y>
    </cdr:from>
    <cdr:to>
      <cdr:x>1</cdr:x>
      <cdr:y>0.33485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2619" y="4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</cdr:x>
      <cdr:y>0.00152</cdr:y>
    </cdr:from>
    <cdr:to>
      <cdr:x>1</cdr:x>
      <cdr:y>0.33485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2619" y="4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06.02.2013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5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59787" cy="473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57183"/>
            <a:ext cx="5753100" cy="3762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anchor="ctr" anchorCtr="0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pt_land_print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58411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974B40FB-612E-435B-B627-187A21F7DD64}" type="slidenum">
              <a:rPr lang="en-US" sz="1200"/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/>
              <a:t>	</a:t>
            </a:r>
          </a:p>
        </p:txBody>
      </p:sp>
      <p:pic>
        <p:nvPicPr>
          <p:cNvPr id="3079" name="Picture 8" descr="new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  <p:sldLayoutId id="2147484758" r:id="rId3"/>
    <p:sldLayoutId id="2147484759" r:id="rId4"/>
    <p:sldLayoutId id="2147484760" r:id="rId5"/>
    <p:sldLayoutId id="2147484761" r:id="rId6"/>
    <p:sldLayoutId id="2147484762" r:id="rId7"/>
    <p:sldLayoutId id="2147484763" r:id="rId8"/>
    <p:sldLayoutId id="2147484764" r:id="rId9"/>
    <p:sldLayoutId id="2147484765" r:id="rId10"/>
    <p:sldLayoutId id="2147484766" r:id="rId11"/>
  </p:sldLayoutIdLst>
  <p:transition>
    <p:wipe dir="r"/>
  </p:transition>
  <p:hf sldNum="0" hdr="0" dt="0"/>
  <p:txStyles>
    <p:titleStyle>
      <a:lvl1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3041ACBF-2812-49E3-B521-BE89A2E4D0C5}" type="slidenum">
              <a:rPr lang="en-US" sz="1200">
                <a:solidFill>
                  <a:srgbClr val="FFFFFF"/>
                </a:solidFill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  <p:sldLayoutId id="2147484780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 bwMode="gray"/>
        <p:txBody>
          <a:bodyPr/>
          <a:lstStyle/>
          <a:p>
            <a:r>
              <a:rPr lang="en-US" dirty="0" smtClean="0"/>
              <a:t>Mobile, AL: February  06, 2013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 bwMode="gray">
          <a:xfrm>
            <a:off x="533400" y="3810000"/>
            <a:ext cx="7923212" cy="841375"/>
          </a:xfrm>
        </p:spPr>
        <p:txBody>
          <a:bodyPr/>
          <a:lstStyle/>
          <a:p>
            <a:r>
              <a:rPr lang="en-US" dirty="0" smtClean="0"/>
              <a:t>The Pesticide Stewardship Alliance</a:t>
            </a:r>
            <a:r>
              <a:rPr lang="en-US" sz="1800" b="0" i="1" dirty="0"/>
              <a:t/>
            </a:r>
            <a:br>
              <a:rPr lang="en-US" sz="1800" b="0" i="1" dirty="0"/>
            </a:br>
            <a:r>
              <a:rPr lang="en-US" sz="2400" b="0" i="1" dirty="0" smtClean="0"/>
              <a:t>The State of Mini-Bulk Recycling Programs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662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Mini-bulk Recycling Volumes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783334"/>
              </p:ext>
            </p:extLst>
          </p:nvPr>
        </p:nvGraphicFramePr>
        <p:xfrm>
          <a:off x="0" y="10668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502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State Collection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746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117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3343" y="2057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26262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</a:t>
            </a:r>
            <a:endParaRPr lang="en-US" dirty="0"/>
          </a:p>
        </p:txBody>
      </p:sp>
      <p:cxnSp>
        <p:nvCxnSpPr>
          <p:cNvPr id="11" name="Straight Connector 10"/>
          <p:cNvCxnSpPr>
            <a:endCxn id="3" idx="1"/>
          </p:cNvCxnSpPr>
          <p:nvPr/>
        </p:nvCxnSpPr>
        <p:spPr>
          <a:xfrm flipV="1">
            <a:off x="3374371" y="2889766"/>
            <a:ext cx="2188229" cy="463034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 bwMode="auto">
          <a:xfrm>
            <a:off x="5562600" y="2426732"/>
            <a:ext cx="543486" cy="926068"/>
          </a:xfrm>
          <a:prstGeom prst="leftBrace">
            <a:avLst/>
          </a:prstGeom>
          <a:blipFill>
            <a:blip r:embed="rId3"/>
            <a:tile tx="0" ty="0" sx="100000" sy="100000" flip="none" algn="tl"/>
          </a:blip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34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Mini-Bulk Recycling Trends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990910"/>
              </p:ext>
            </p:extLst>
          </p:nvPr>
        </p:nvGraphicFramePr>
        <p:xfrm>
          <a:off x="76200" y="15240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67599" y="635505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352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352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324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00233" y="2667000"/>
            <a:ext cx="90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8836" y="41910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 per unit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93970" y="53340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503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45" y="102755"/>
            <a:ext cx="8453437" cy="812800"/>
          </a:xfrm>
        </p:spPr>
        <p:txBody>
          <a:bodyPr/>
          <a:lstStyle/>
          <a:p>
            <a:r>
              <a:rPr lang="en-US" dirty="0" smtClean="0"/>
              <a:t>Mini-Bulk Recycling Trends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766446"/>
              </p:ext>
            </p:extLst>
          </p:nvPr>
        </p:nvGraphicFramePr>
        <p:xfrm>
          <a:off x="76200" y="15240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67599" y="635505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352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352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6324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00233" y="2667000"/>
            <a:ext cx="90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8836" y="41910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 per unit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93970" y="53340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Spend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 bwMode="auto">
          <a:xfrm rot="18495004">
            <a:off x="3691018" y="893055"/>
            <a:ext cx="202734" cy="3993017"/>
          </a:xfrm>
          <a:prstGeom prst="downArrow">
            <a:avLst/>
          </a:prstGeom>
          <a:solidFill>
            <a:srgbClr val="FF0000"/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72" y="928254"/>
            <a:ext cx="3879273" cy="7204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20202"/>
                </a:solidFill>
              </a:rPr>
              <a:t>State collection programs are more cost effective.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4727" y="387926"/>
            <a:ext cx="3879273" cy="15794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20202"/>
                </a:solidFill>
              </a:rPr>
              <a:t>Cage tanks not included in the Syngenta Container Recycling Program. </a:t>
            </a:r>
          </a:p>
        </p:txBody>
      </p:sp>
      <p:sp>
        <p:nvSpPr>
          <p:cNvPr id="15" name="Down Arrow 14"/>
          <p:cNvSpPr/>
          <p:nvPr/>
        </p:nvSpPr>
        <p:spPr bwMode="auto">
          <a:xfrm rot="20933613">
            <a:off x="6839326" y="1109459"/>
            <a:ext cx="168480" cy="3146591"/>
          </a:xfrm>
          <a:prstGeom prst="downArrow">
            <a:avLst/>
          </a:prstGeom>
          <a:solidFill>
            <a:srgbClr val="FF0000"/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41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</Template>
  <TotalTime>16892</TotalTime>
  <Words>74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Landscape_Template</vt:lpstr>
      <vt:lpstr>Syngenta: For external use only</vt:lpstr>
      <vt:lpstr>The Pesticide Stewardship Alliance The State of Mini-Bulk Recycling Programs </vt:lpstr>
      <vt:lpstr>Mini-bulk Recycling Volumes</vt:lpstr>
      <vt:lpstr>Impact of State Collection Programs</vt:lpstr>
      <vt:lpstr>Mini-Bulk Recycling Trends</vt:lpstr>
      <vt:lpstr>Mini-Bulk Recycling Trends</vt:lpstr>
    </vt:vector>
  </TitlesOfParts>
  <Company>Syngenta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 Documents</dc:title>
  <dc:creator>Daniel M.  Malone</dc:creator>
  <cp:lastModifiedBy>birchda1</cp:lastModifiedBy>
  <cp:revision>903</cp:revision>
  <dcterms:created xsi:type="dcterms:W3CDTF">2010-12-14T23:42:26Z</dcterms:created>
  <dcterms:modified xsi:type="dcterms:W3CDTF">2013-02-06T14:57:04Z</dcterms:modified>
</cp:coreProperties>
</file>